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notesSlides/notesSlide1.xml" ContentType="application/vnd.openxmlformats-officedocument.presentationml.notesSlide+xml"/>
  <Override PartName="/ppt/media/image39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13"/>
      <c:hPercent val="30"/>
      <c:rotY val="20"/>
      <c:depthPercent val="24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area3D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000000"/>
            </a:solidFill>
            <a:ln w="12700" cap="flat">
              <a:noFill/>
              <a:miter lim="400000"/>
            </a:ln>
            <a:effectLst/>
            <a:sp3d prstMaterial="matte"/>
          </c:spPr>
          <c:dLbls>
            <c:numFmt formatCode="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Sheet1!$B$1:$X$1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</c:strCache>
            </c:strRef>
          </c:cat>
          <c:val>
            <c:numRef>
              <c:f>Sheet1!$B$2:$X$2</c:f>
              <c:numCache>
                <c:ptCount val="22"/>
                <c:pt idx="0">
                  <c:v>-0.056639</c:v>
                </c:pt>
                <c:pt idx="1">
                  <c:v>-0.066735</c:v>
                </c:pt>
                <c:pt idx="3">
                  <c:v>-0.067225</c:v>
                </c:pt>
                <c:pt idx="4">
                  <c:v>-0.082997</c:v>
                </c:pt>
                <c:pt idx="5">
                  <c:v>-0.098513</c:v>
                </c:pt>
                <c:pt idx="6">
                  <c:v>-0.048828</c:v>
                </c:pt>
                <c:pt idx="7">
                  <c:v>-0.068001</c:v>
                </c:pt>
                <c:pt idx="8">
                  <c:v>-0.095026</c:v>
                </c:pt>
                <c:pt idx="9">
                  <c:v>-0.091786</c:v>
                </c:pt>
                <c:pt idx="10">
                  <c:v>-0.077211</c:v>
                </c:pt>
                <c:pt idx="11">
                  <c:v>-0.087767</c:v>
                </c:pt>
                <c:pt idx="12">
                  <c:v>-0.132834</c:v>
                </c:pt>
                <c:pt idx="13">
                  <c:v>-0.103149</c:v>
                </c:pt>
                <c:pt idx="14">
                  <c:v>-0.094374</c:v>
                </c:pt>
                <c:pt idx="15">
                  <c:v>-0.089162</c:v>
                </c:pt>
                <c:pt idx="16">
                  <c:v>-0.101846</c:v>
                </c:pt>
                <c:pt idx="17">
                  <c:v>-0.110352</c:v>
                </c:pt>
                <c:pt idx="18">
                  <c:v>-0.052131</c:v>
                </c:pt>
                <c:pt idx="19">
                  <c:v>-0.089778</c:v>
                </c:pt>
                <c:pt idx="20">
                  <c:v>-0.070645</c:v>
                </c:pt>
                <c:pt idx="21">
                  <c:v>-0.095425</c:v>
                </c:pt>
                <c:pt idx="22">
                  <c:v>-0.118548</c:v>
                </c:pt>
              </c:numCache>
            </c:numRef>
          </c:val>
        </c:ser>
        <c:gapDepth val="50"/>
        <c:axId val="2094734552"/>
        <c:axId val="2094734553"/>
        <c:axId val="2094734554"/>
      </c:area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.0%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0.035"/>
        <c:minorUnit val="0.017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-4"/>
      <c:hPercent val="35"/>
      <c:rotY val="17"/>
      <c:depthPercent val="24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area3D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  <a:sp3d prstMaterial="matte"/>
          </c:spPr>
          <c:dLbls>
            <c:numFmt formatCode="0.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Sheet1!$B$1:$AE$1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strCache>
            </c:strRef>
          </c:cat>
          <c:val>
            <c:numRef>
              <c:f>Sheet1!$B$2:$AE$2</c:f>
              <c:numCache>
                <c:ptCount val="30"/>
                <c:pt idx="0">
                  <c:v>0.021914</c:v>
                </c:pt>
                <c:pt idx="1">
                  <c:v>0.072902</c:v>
                </c:pt>
                <c:pt idx="2">
                  <c:v>0.049390</c:v>
                </c:pt>
                <c:pt idx="3">
                  <c:v>-0.087886</c:v>
                </c:pt>
                <c:pt idx="4">
                  <c:v>-0.060573</c:v>
                </c:pt>
                <c:pt idx="5">
                  <c:v>0.020918</c:v>
                </c:pt>
                <c:pt idx="6">
                  <c:v>-0.045522</c:v>
                </c:pt>
                <c:pt idx="7">
                  <c:v>-0.091883</c:v>
                </c:pt>
                <c:pt idx="8">
                  <c:v>0.016060</c:v>
                </c:pt>
                <c:pt idx="9">
                  <c:v>0.105275</c:v>
                </c:pt>
                <c:pt idx="10">
                  <c:v>-0.179156</c:v>
                </c:pt>
                <c:pt idx="11">
                  <c:v>-0.091397</c:v>
                </c:pt>
                <c:pt idx="12">
                  <c:v>-0.227509</c:v>
                </c:pt>
                <c:pt idx="13">
                  <c:v>0.072643</c:v>
                </c:pt>
                <c:pt idx="14">
                  <c:v>0.243840</c:v>
                </c:pt>
                <c:pt idx="15">
                  <c:v>0.007389</c:v>
                </c:pt>
                <c:pt idx="16">
                  <c:v>-0.011561</c:v>
                </c:pt>
                <c:pt idx="17">
                  <c:v>-0.211589</c:v>
                </c:pt>
                <c:pt idx="18">
                  <c:v>-0.089888</c:v>
                </c:pt>
                <c:pt idx="19">
                  <c:v>0.116214</c:v>
                </c:pt>
                <c:pt idx="20">
                  <c:v>-0.004806</c:v>
                </c:pt>
                <c:pt idx="21">
                  <c:v>0.058721</c:v>
                </c:pt>
                <c:pt idx="22">
                  <c:v>-0.010364</c:v>
                </c:pt>
                <c:pt idx="23">
                  <c:v>-0.031539</c:v>
                </c:pt>
                <c:pt idx="24">
                  <c:v>-0.007028</c:v>
                </c:pt>
                <c:pt idx="25">
                  <c:v>-0.042292</c:v>
                </c:pt>
                <c:pt idx="26">
                  <c:v>-0.075104</c:v>
                </c:pt>
                <c:pt idx="27">
                  <c:v>-0.057385</c:v>
                </c:pt>
                <c:pt idx="28">
                  <c:v>0.031256</c:v>
                </c:pt>
                <c:pt idx="29">
                  <c:v>-0.150271</c:v>
                </c:pt>
              </c:numCache>
            </c:numRef>
          </c:val>
        </c:ser>
        <c:gapDepth val="50"/>
        <c:axId val="2094734552"/>
        <c:axId val="2094734553"/>
        <c:axId val="2094734554"/>
      </c:area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.0%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0.15"/>
        <c:minorUnit val="0.07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Shape 6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 diciembre de 2016 a diciembre de 2020</a:t>
            </a:r>
          </a:p>
          <a:p>
            <a:pPr/>
          </a:p>
          <a:p>
            <a:pPr/>
            <a:r>
              <a:t>La media de Intesidad Media Diaria de los puntos de medición ha crecido  un </a:t>
            </a:r>
            <a:r>
              <a:rPr sz="2800"/>
              <a:t>214 %</a:t>
            </a:r>
            <a:endParaRPr sz="2800"/>
          </a:p>
          <a:p>
            <a:pPr/>
            <a:endParaRPr sz="2800"/>
          </a:p>
          <a:p>
            <a:pPr/>
            <a:r>
              <a:t>El punto con IMD más elevada en Diciembre de 2016 era de 1920 usos y en Diciembre de 2020 el punto de más usos es de 5457 IMD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3" name="Nivel de texto 1…"/>
          <p:cNvSpPr txBox="1"/>
          <p:nvPr>
            <p:ph type="body" sz="half" idx="1"/>
          </p:nvPr>
        </p:nvSpPr>
        <p:spPr>
          <a:xfrm>
            <a:off x="628559" y="1825560"/>
            <a:ext cx="7886522" cy="2075043"/>
          </a:xfrm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PlaceHolder 3"/>
          <p:cNvSpPr/>
          <p:nvPr>
            <p:ph type="body" sz="half" idx="21"/>
          </p:nvPr>
        </p:nvSpPr>
        <p:spPr>
          <a:xfrm>
            <a:off x="628559" y="4098240"/>
            <a:ext cx="7886521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03" name="Nivel de texto 1…"/>
          <p:cNvSpPr txBox="1"/>
          <p:nvPr>
            <p:ph type="body" sz="quarter" idx="1"/>
          </p:nvPr>
        </p:nvSpPr>
        <p:spPr>
          <a:xfrm>
            <a:off x="628559" y="1825560"/>
            <a:ext cx="3848402" cy="2075043"/>
          </a:xfrm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4" name="PlaceHolder 5"/>
          <p:cNvSpPr/>
          <p:nvPr>
            <p:ph type="body" sz="quarter" idx="21"/>
          </p:nvPr>
        </p:nvSpPr>
        <p:spPr>
          <a:xfrm>
            <a:off x="628557" y="4098240"/>
            <a:ext cx="3848405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10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13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4" name="PlaceHolder 3"/>
          <p:cNvSpPr/>
          <p:nvPr>
            <p:ph type="body" idx="21"/>
          </p:nvPr>
        </p:nvSpPr>
        <p:spPr>
          <a:xfrm>
            <a:off x="628559" y="1825558"/>
            <a:ext cx="7886521" cy="435096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pic>
        <p:nvPicPr>
          <p:cNvPr id="115" name="36 Imagen" descr="36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3558" y="1825560"/>
            <a:ext cx="5456164" cy="4350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37 Imagen" descr="37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3558" y="1825560"/>
            <a:ext cx="5456164" cy="435096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o del título"/>
          <p:cNvSpPr txBox="1"/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/>
            <a:r>
              <a:t>Texto del título</a:t>
            </a:r>
          </a:p>
        </p:txBody>
      </p:sp>
      <p:sp>
        <p:nvSpPr>
          <p:cNvPr id="125" name="Nivel de texto 1…"/>
          <p:cNvSpPr txBox="1"/>
          <p:nvPr>
            <p:ph type="body" sz="quarter" idx="1"/>
          </p:nvPr>
        </p:nvSpPr>
        <p:spPr>
          <a:xfrm>
            <a:off x="1143000" y="3602037"/>
            <a:ext cx="6858000" cy="1655765"/>
          </a:xfrm>
          <a:prstGeom prst="rect">
            <a:avLst/>
          </a:prstGeom>
        </p:spPr>
        <p:txBody>
          <a:bodyPr anchor="t"/>
          <a:lstStyle>
            <a:lvl1pPr marL="0" indent="0" algn="ctr">
              <a:buClrTx/>
              <a:buSzTx/>
              <a:buNone/>
              <a:defRPr sz="2400"/>
            </a:lvl1pPr>
            <a:lvl2pPr algn="ctr">
              <a:buClrTx/>
              <a:defRPr sz="2400"/>
            </a:lvl2pPr>
            <a:lvl3pPr algn="ctr">
              <a:buClrTx/>
              <a:defRPr sz="2400"/>
            </a:lvl3pPr>
            <a:lvl4pPr algn="ctr">
              <a:buClrTx/>
              <a:defRPr sz="2400"/>
            </a:lvl4pPr>
            <a:lvl5pPr algn="ctr">
              <a:buClrTx/>
              <a:defRPr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6" name="Número de diapositiva"/>
          <p:cNvSpPr txBox="1"/>
          <p:nvPr>
            <p:ph type="sldNum" sz="quarter" idx="2"/>
          </p:nvPr>
        </p:nvSpPr>
        <p:spPr>
          <a:xfrm>
            <a:off x="8256985" y="6414763"/>
            <a:ext cx="258366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41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50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59" name="Nivel de texto 1…"/>
          <p:cNvSpPr txBox="1"/>
          <p:nvPr>
            <p:ph type="body" sz="half" idx="1"/>
          </p:nvPr>
        </p:nvSpPr>
        <p:spPr>
          <a:xfrm>
            <a:off x="628559" y="1825560"/>
            <a:ext cx="3848402" cy="435096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" name="PlaceHolder 3"/>
          <p:cNvSpPr/>
          <p:nvPr>
            <p:ph type="body" sz="half" idx="21"/>
          </p:nvPr>
        </p:nvSpPr>
        <p:spPr>
          <a:xfrm>
            <a:off x="4669918" y="1825558"/>
            <a:ext cx="3848403" cy="435096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16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6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Nivel de texto 1…"/>
          <p:cNvSpPr txBox="1"/>
          <p:nvPr>
            <p:ph type="body" idx="1"/>
          </p:nvPr>
        </p:nvSpPr>
        <p:spPr>
          <a:xfrm>
            <a:off x="628559" y="365040"/>
            <a:ext cx="7886522" cy="614412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9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85" name="Nivel de texto 1…"/>
          <p:cNvSpPr txBox="1"/>
          <p:nvPr>
            <p:ph type="body" sz="quarter" idx="1"/>
          </p:nvPr>
        </p:nvSpPr>
        <p:spPr>
          <a:xfrm>
            <a:off x="628559" y="1825560"/>
            <a:ext cx="3848402" cy="207504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6" name="PlaceHolder 4"/>
          <p:cNvSpPr/>
          <p:nvPr>
            <p:ph type="body" sz="half" idx="21"/>
          </p:nvPr>
        </p:nvSpPr>
        <p:spPr>
          <a:xfrm>
            <a:off x="4669918" y="1825558"/>
            <a:ext cx="3848403" cy="435096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18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95" name="Nivel de texto 1…"/>
          <p:cNvSpPr txBox="1"/>
          <p:nvPr>
            <p:ph type="body" sz="half" idx="1"/>
          </p:nvPr>
        </p:nvSpPr>
        <p:spPr>
          <a:xfrm>
            <a:off x="628559" y="1825560"/>
            <a:ext cx="3848402" cy="435096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6" name="PlaceHolder 4"/>
          <p:cNvSpPr/>
          <p:nvPr>
            <p:ph type="body" sz="quarter" idx="21"/>
          </p:nvPr>
        </p:nvSpPr>
        <p:spPr>
          <a:xfrm>
            <a:off x="4669918" y="4098240"/>
            <a:ext cx="3848403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19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05" name="Nivel de texto 1…"/>
          <p:cNvSpPr txBox="1"/>
          <p:nvPr>
            <p:ph type="body" sz="quarter" idx="1"/>
          </p:nvPr>
        </p:nvSpPr>
        <p:spPr>
          <a:xfrm>
            <a:off x="628559" y="1825560"/>
            <a:ext cx="3848402" cy="207504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6" name="PlaceHolder 4"/>
          <p:cNvSpPr/>
          <p:nvPr>
            <p:ph type="body" sz="half" idx="21"/>
          </p:nvPr>
        </p:nvSpPr>
        <p:spPr>
          <a:xfrm>
            <a:off x="628559" y="4098240"/>
            <a:ext cx="7886521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20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15" name="Nivel de texto 1…"/>
          <p:cNvSpPr txBox="1"/>
          <p:nvPr>
            <p:ph type="body" sz="half" idx="1"/>
          </p:nvPr>
        </p:nvSpPr>
        <p:spPr>
          <a:xfrm>
            <a:off x="628559" y="1825560"/>
            <a:ext cx="7886522" cy="207504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6" name="PlaceHolder 3"/>
          <p:cNvSpPr/>
          <p:nvPr>
            <p:ph type="body" sz="half" idx="21"/>
          </p:nvPr>
        </p:nvSpPr>
        <p:spPr>
          <a:xfrm>
            <a:off x="628559" y="4098240"/>
            <a:ext cx="7886521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2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25" name="Nivel de texto 1…"/>
          <p:cNvSpPr txBox="1"/>
          <p:nvPr>
            <p:ph type="body" sz="quarter" idx="1"/>
          </p:nvPr>
        </p:nvSpPr>
        <p:spPr>
          <a:xfrm>
            <a:off x="628559" y="1825560"/>
            <a:ext cx="3848402" cy="2075043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6" name="PlaceHolder 5"/>
          <p:cNvSpPr/>
          <p:nvPr>
            <p:ph type="body" sz="quarter" idx="21"/>
          </p:nvPr>
        </p:nvSpPr>
        <p:spPr>
          <a:xfrm>
            <a:off x="628557" y="4098240"/>
            <a:ext cx="3848405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2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35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1pPr>
            <a:lvl2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2pPr>
            <a:lvl3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3pPr>
            <a:lvl4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4pPr>
            <a:lvl5pPr>
              <a:buClrTx/>
              <a:defRPr spc="0" sz="1800">
                <a:uFillTx/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6" name="PlaceHolder 3"/>
          <p:cNvSpPr/>
          <p:nvPr>
            <p:ph type="body" idx="21"/>
          </p:nvPr>
        </p:nvSpPr>
        <p:spPr>
          <a:xfrm>
            <a:off x="628559" y="1825558"/>
            <a:ext cx="7886521" cy="435096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pic>
        <p:nvPicPr>
          <p:cNvPr id="237" name="75 Imagen" descr="75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3558" y="1825560"/>
            <a:ext cx="5456164" cy="4350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76 Imagen" descr="76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3558" y="1825560"/>
            <a:ext cx="5456164" cy="435096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8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7" name="Nivel de texto 1…"/>
          <p:cNvSpPr txBox="1"/>
          <p:nvPr>
            <p:ph type="body" sz="half" idx="1"/>
          </p:nvPr>
        </p:nvSpPr>
        <p:spPr>
          <a:xfrm>
            <a:off x="628559" y="1825560"/>
            <a:ext cx="3848402" cy="4350963"/>
          </a:xfrm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" name="PlaceHolder 3"/>
          <p:cNvSpPr/>
          <p:nvPr>
            <p:ph type="body" sz="half" idx="21"/>
          </p:nvPr>
        </p:nvSpPr>
        <p:spPr>
          <a:xfrm>
            <a:off x="4669918" y="1825558"/>
            <a:ext cx="3848403" cy="435096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3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ivel de texto 1…"/>
          <p:cNvSpPr txBox="1"/>
          <p:nvPr>
            <p:ph type="body" idx="1"/>
          </p:nvPr>
        </p:nvSpPr>
        <p:spPr>
          <a:xfrm>
            <a:off x="628559" y="365040"/>
            <a:ext cx="7886522" cy="614412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3" name="Nivel de texto 1…"/>
          <p:cNvSpPr txBox="1"/>
          <p:nvPr>
            <p:ph type="body" sz="quarter" idx="1"/>
          </p:nvPr>
        </p:nvSpPr>
        <p:spPr>
          <a:xfrm>
            <a:off x="628559" y="1825560"/>
            <a:ext cx="3848402" cy="2075043"/>
          </a:xfrm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4" name="PlaceHolder 4"/>
          <p:cNvSpPr/>
          <p:nvPr>
            <p:ph type="body" sz="half" idx="21"/>
          </p:nvPr>
        </p:nvSpPr>
        <p:spPr>
          <a:xfrm>
            <a:off x="4669918" y="1825558"/>
            <a:ext cx="3848403" cy="435096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6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73" name="Nivel de texto 1…"/>
          <p:cNvSpPr txBox="1"/>
          <p:nvPr>
            <p:ph type="body" sz="half" idx="1"/>
          </p:nvPr>
        </p:nvSpPr>
        <p:spPr>
          <a:xfrm>
            <a:off x="628559" y="1825560"/>
            <a:ext cx="3848402" cy="4350963"/>
          </a:xfrm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PlaceHolder 4"/>
          <p:cNvSpPr/>
          <p:nvPr>
            <p:ph type="body" sz="quarter" idx="21"/>
          </p:nvPr>
        </p:nvSpPr>
        <p:spPr>
          <a:xfrm>
            <a:off x="4669918" y="4098240"/>
            <a:ext cx="3848403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7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83" name="Nivel de texto 1…"/>
          <p:cNvSpPr txBox="1"/>
          <p:nvPr>
            <p:ph type="body" sz="quarter" idx="1"/>
          </p:nvPr>
        </p:nvSpPr>
        <p:spPr>
          <a:xfrm>
            <a:off x="628559" y="1825560"/>
            <a:ext cx="3848402" cy="2075043"/>
          </a:xfrm>
          <a:prstGeom prst="rect">
            <a:avLst/>
          </a:prstGeom>
        </p:spPr>
        <p:txBody>
          <a:bodyPr anchor="t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" name="PlaceHolder 4"/>
          <p:cNvSpPr/>
          <p:nvPr>
            <p:ph type="body" sz="half" idx="21"/>
          </p:nvPr>
        </p:nvSpPr>
        <p:spPr>
          <a:xfrm>
            <a:off x="628559" y="4098240"/>
            <a:ext cx="7886521" cy="20750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</a:p>
        </p:txBody>
      </p:sp>
      <p:sp>
        <p:nvSpPr>
          <p:cNvPr id="8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628559" y="365040"/>
            <a:ext cx="7886522" cy="132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628559" y="1825560"/>
            <a:ext cx="7886522" cy="435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294834" y="6232200"/>
            <a:ext cx="258367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pc="-1" sz="120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6000" u="none">
          <a:solidFill>
            <a:srgbClr val="000000"/>
          </a:solidFill>
          <a:uFill>
            <a:solidFill>
              <a:srgbClr val="FFFFFF"/>
            </a:solidFill>
          </a:uFill>
          <a:latin typeface="Calibri Light"/>
          <a:ea typeface="Calibri Light"/>
          <a:cs typeface="Calibri Light"/>
          <a:sym typeface="Calibri Light"/>
        </a:defRPr>
      </a:lvl9pPr>
    </p:titleStyle>
    <p:bodyStyle>
      <a:lvl1pPr marL="431999" marR="0" indent="-32399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Tx/>
        <a:buNone/>
        <a:tabLst/>
        <a:defRPr b="0" baseline="0" cap="none" i="0" spc="-1" strike="noStrike" sz="2800" u="none">
          <a:solidFill>
            <a:srgbClr val="000000"/>
          </a:solidFill>
          <a:uFill>
            <a:solidFill>
              <a:srgbClr val="FFFFFF"/>
            </a:solidFill>
          </a:uFill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2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3.png"/><Relationship Id="rId6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.jpeg"/><Relationship Id="rId4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2.jpeg"/><Relationship Id="rId4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.png"/><Relationship Id="rId4" Type="http://schemas.openxmlformats.org/officeDocument/2006/relationships/image" Target="../media/image23.jpeg"/><Relationship Id="rId5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4.jpe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26.jpeg"/><Relationship Id="rId5" Type="http://schemas.openxmlformats.org/officeDocument/2006/relationships/image" Target="../media/image28.png"/><Relationship Id="rId6" Type="http://schemas.openxmlformats.org/officeDocument/2006/relationships/image" Target="../media/image2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0.jpeg"/><Relationship Id="rId4" Type="http://schemas.openxmlformats.org/officeDocument/2006/relationships/image" Target="../media/image1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2.jpeg"/><Relationship Id="rId4" Type="http://schemas.openxmlformats.org/officeDocument/2006/relationships/image" Target="../media/image1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3.png"/><Relationship Id="rId4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4.png"/><Relationship Id="rId4" Type="http://schemas.openxmlformats.org/officeDocument/2006/relationships/image" Target="../media/image36.jpeg"/><Relationship Id="rId5" Type="http://schemas.openxmlformats.org/officeDocument/2006/relationships/image" Target="../media/image35.png"/><Relationship Id="rId6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39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0.png"/><Relationship Id="rId4" Type="http://schemas.openxmlformats.org/officeDocument/2006/relationships/image" Target="../media/image1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4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48.jpeg"/><Relationship Id="rId5" Type="http://schemas.openxmlformats.org/officeDocument/2006/relationships/hyperlink" Target="mailto:mobilitatsostenible@valencia.es" TargetMode="External"/><Relationship Id="rId6" Type="http://schemas.openxmlformats.org/officeDocument/2006/relationships/hyperlink" Target="mailto:agenciabici@valencia.es" TargetMode="External"/><Relationship Id="rId7" Type="http://schemas.openxmlformats.org/officeDocument/2006/relationships/hyperlink" Target="http://valencia.es/agenciabici/es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7.jpeg"/><Relationship Id="rId7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8.jpeg"/><Relationship Id="rId6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rcRect l="0" t="382" r="0" b="1405"/>
          <a:stretch>
            <a:fillRect/>
          </a:stretch>
        </p:blipFill>
        <p:spPr>
          <a:xfrm>
            <a:off x="422671" y="36268"/>
            <a:ext cx="8298674" cy="56131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9" name="Table 1"/>
          <p:cNvGraphicFramePr/>
          <p:nvPr/>
        </p:nvGraphicFramePr>
        <p:xfrm>
          <a:off x="741959" y="476794"/>
          <a:ext cx="7660080" cy="137807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660079"/>
              </a:tblGrid>
              <a:tr h="905031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4600">
                          <a:solidFill>
                            <a:srgbClr val="80808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73040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31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50" name="5 Imagen" descr="5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6920" y="6163919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4 Imagen" descr="4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520" y="6115320"/>
            <a:ext cx="2055600" cy="60156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3 Rectángulo"/>
          <p:cNvSpPr txBox="1"/>
          <p:nvPr/>
        </p:nvSpPr>
        <p:spPr>
          <a:xfrm>
            <a:off x="6418862" y="5740224"/>
            <a:ext cx="2270308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spc="-1" sz="1600">
                <a:solidFill>
                  <a:srgbClr val="00968F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   València, 10/02/2021 </a:t>
            </a:r>
          </a:p>
        </p:txBody>
      </p:sp>
      <p:sp>
        <p:nvSpPr>
          <p:cNvPr id="253" name="#COMUNICICLIBALI FIAB"/>
          <p:cNvSpPr txBox="1"/>
          <p:nvPr/>
        </p:nvSpPr>
        <p:spPr>
          <a:xfrm>
            <a:off x="2716376" y="6113279"/>
            <a:ext cx="3511896" cy="38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100">
                <a:solidFill>
                  <a:srgbClr val="38962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#COMUNICICLIBALI FIAB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CustomShape 4"/>
          <p:cNvGrpSpPr/>
          <p:nvPr/>
        </p:nvGrpSpPr>
        <p:grpSpPr>
          <a:xfrm>
            <a:off x="5472157" y="844199"/>
            <a:ext cx="3374285" cy="1998003"/>
            <a:chOff x="-1" y="0"/>
            <a:chExt cx="3374283" cy="1998001"/>
          </a:xfrm>
        </p:grpSpPr>
        <p:sp>
          <p:nvSpPr>
            <p:cNvPr id="369" name="Rectángulo"/>
            <p:cNvSpPr/>
            <p:nvPr/>
          </p:nvSpPr>
          <p:spPr>
            <a:xfrm>
              <a:off x="-2" y="-1"/>
              <a:ext cx="3374285" cy="199800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Apertura dell’“Anello Ciclista” in marzo 2017…"/>
            <p:cNvSpPr txBox="1"/>
            <p:nvPr/>
          </p:nvSpPr>
          <p:spPr>
            <a:xfrm>
              <a:off x="54537" y="318826"/>
              <a:ext cx="3265206" cy="13603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 sz="24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Apertura dell’“Anello Ciclista” in marzo 2017</a:t>
              </a:r>
            </a:p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5 km que migliorano tutti I collegamenti con la rete esistente</a:t>
              </a:r>
            </a:p>
          </p:txBody>
        </p:sp>
      </p:grpSp>
      <p:pic>
        <p:nvPicPr>
          <p:cNvPr id="372" name="17 Imagen" descr="17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412" y="6085416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3 Imagen" descr="3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511" y="908720"/>
            <a:ext cx="5137562" cy="483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5 Imagen" descr="5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7280" y="2961719"/>
            <a:ext cx="4176003" cy="29271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6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77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n 11" descr="Imagen 11"/>
          <p:cNvPicPr>
            <a:picLocks noChangeAspect="1"/>
          </p:cNvPicPr>
          <p:nvPr/>
        </p:nvPicPr>
        <p:blipFill>
          <a:blip r:embed="rId2">
            <a:extLst/>
          </a:blip>
          <a:srcRect l="30311" t="0" r="9047" b="0"/>
          <a:stretch>
            <a:fillRect/>
          </a:stretch>
        </p:blipFill>
        <p:spPr>
          <a:xfrm>
            <a:off x="330199" y="1323659"/>
            <a:ext cx="5173150" cy="486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n 12" descr="Imagen 12"/>
          <p:cNvPicPr>
            <a:picLocks noChangeAspect="1"/>
          </p:cNvPicPr>
          <p:nvPr/>
        </p:nvPicPr>
        <p:blipFill>
          <a:blip r:embed="rId3">
            <a:extLst/>
          </a:blip>
          <a:srcRect l="23569" t="0" r="0" b="0"/>
          <a:stretch>
            <a:fillRect/>
          </a:stretch>
        </p:blipFill>
        <p:spPr>
          <a:xfrm>
            <a:off x="5778358" y="1389960"/>
            <a:ext cx="3365283" cy="2459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n 6" descr="Imagen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8360" y="3913559"/>
            <a:ext cx="3365280" cy="2238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17 Imagen" descr="17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3" name="Table 1"/>
          <p:cNvGraphicFramePr/>
          <p:nvPr/>
        </p:nvGraphicFramePr>
        <p:xfrm>
          <a:off x="6783368" y="305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4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sp>
        <p:nvSpPr>
          <p:cNvPr id="385" name="INAUGURAZIONE DELL’ANELLO CICLISTA"/>
          <p:cNvSpPr txBox="1"/>
          <p:nvPr/>
        </p:nvSpPr>
        <p:spPr>
          <a:xfrm>
            <a:off x="233536" y="929508"/>
            <a:ext cx="4660399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INAUGURAZIONE DELL’</a:t>
            </a:r>
            <a:r>
              <a:rPr i="1"/>
              <a:t>ANELLO CICLISTA</a:t>
            </a:r>
          </a:p>
        </p:txBody>
      </p:sp>
      <p:pic>
        <p:nvPicPr>
          <p:cNvPr id="386" name="20 Imagen" descr="20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7018" y="621656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17 Imagen" descr="17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16" y="6195600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5096" y="6106083"/>
            <a:ext cx="2091018" cy="61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000" y="847824"/>
            <a:ext cx="3517656" cy="5259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3 Imagen" descr="3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2182" y="2664437"/>
            <a:ext cx="4209915" cy="280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2 Imagen" descr="2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2198" y="861051"/>
            <a:ext cx="3038944" cy="2022799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4 Rectángulo"/>
          <p:cNvSpPr txBox="1"/>
          <p:nvPr/>
        </p:nvSpPr>
        <p:spPr>
          <a:xfrm>
            <a:off x="4585808" y="5528664"/>
            <a:ext cx="3902657" cy="91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spc="-1">
                <a:solidFill>
                  <a:srgbClr val="991D3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Premio #BikeFriendly 2019 alla migliore </a:t>
            </a:r>
          </a:p>
          <a:p>
            <a:pPr algn="ctr">
              <a:defRPr b="1" spc="-1">
                <a:solidFill>
                  <a:srgbClr val="991D3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infrastruttura ciclista della Spagna</a:t>
            </a: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  <p:graphicFrame>
        <p:nvGraphicFramePr>
          <p:cNvPr id="394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95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 flipV="1" rot="10800000">
            <a:off x="4909319" y="4646700"/>
            <a:ext cx="3885123" cy="136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7240">
            <a:solidFill>
              <a:srgbClr val="595959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98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" name="CustomShape 4"/>
          <p:cNvGrpSpPr/>
          <p:nvPr/>
        </p:nvGrpSpPr>
        <p:grpSpPr>
          <a:xfrm>
            <a:off x="364317" y="1114498"/>
            <a:ext cx="8430126" cy="584283"/>
            <a:chOff x="0" y="0"/>
            <a:chExt cx="8430124" cy="584282"/>
          </a:xfrm>
        </p:grpSpPr>
        <p:sp>
          <p:nvSpPr>
            <p:cNvPr id="399" name="Rectángulo"/>
            <p:cNvSpPr/>
            <p:nvPr/>
          </p:nvSpPr>
          <p:spPr>
            <a:xfrm>
              <a:off x="-1" y="-1"/>
              <a:ext cx="8430126" cy="5842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0" name="NUOVA INFRASTRUTTURA CICLISTA PER IL FUTURO"/>
            <p:cNvSpPr txBox="1"/>
            <p:nvPr/>
          </p:nvSpPr>
          <p:spPr>
            <a:xfrm>
              <a:off x="44998" y="126316"/>
              <a:ext cx="8340127" cy="331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NUOVA INFRASTRUTTURA CICLISTA PER IL FUTURO</a:t>
              </a:r>
            </a:p>
          </p:txBody>
        </p:sp>
      </p:grpSp>
      <p:grpSp>
        <p:nvGrpSpPr>
          <p:cNvPr id="404" name="CustomShape 5"/>
          <p:cNvGrpSpPr/>
          <p:nvPr/>
        </p:nvGrpSpPr>
        <p:grpSpPr>
          <a:xfrm>
            <a:off x="364317" y="2527198"/>
            <a:ext cx="4016888" cy="584283"/>
            <a:chOff x="0" y="0"/>
            <a:chExt cx="4016886" cy="584282"/>
          </a:xfrm>
        </p:grpSpPr>
        <p:sp>
          <p:nvSpPr>
            <p:cNvPr id="402" name="Rectángulo"/>
            <p:cNvSpPr/>
            <p:nvPr/>
          </p:nvSpPr>
          <p:spPr>
            <a:xfrm>
              <a:off x="-1" y="-1"/>
              <a:ext cx="4016888" cy="584283"/>
            </a:xfrm>
            <a:prstGeom prst="rect">
              <a:avLst/>
            </a:prstGeom>
            <a:solidFill>
              <a:srgbClr val="FCD5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3" name="PIANIFICATA DAL COMUNE…"/>
            <p:cNvSpPr txBox="1"/>
            <p:nvPr/>
          </p:nvSpPr>
          <p:spPr>
            <a:xfrm>
              <a:off x="44998" y="15563"/>
              <a:ext cx="3926889" cy="5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 sz="16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PIANIFICATA DAL COMUNE</a:t>
              </a:r>
            </a:p>
            <a:p>
              <a:pPr algn="ctr">
                <a:defRPr b="1" spc="-1" sz="16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Votata dai cittadini</a:t>
              </a:r>
            </a:p>
          </p:txBody>
        </p:sp>
      </p:grpSp>
      <p:sp>
        <p:nvSpPr>
          <p:cNvPr id="405" name="CustomShape 6"/>
          <p:cNvSpPr/>
          <p:nvPr/>
        </p:nvSpPr>
        <p:spPr>
          <a:xfrm>
            <a:off x="838080" y="1567080"/>
            <a:ext cx="434162" cy="280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08" name="CustomShape 8"/>
          <p:cNvGrpSpPr/>
          <p:nvPr/>
        </p:nvGrpSpPr>
        <p:grpSpPr>
          <a:xfrm>
            <a:off x="5908237" y="2250056"/>
            <a:ext cx="1802524" cy="1828445"/>
            <a:chOff x="0" y="0"/>
            <a:chExt cx="1802523" cy="1828444"/>
          </a:xfrm>
        </p:grpSpPr>
        <p:sp>
          <p:nvSpPr>
            <p:cNvPr id="406" name="Rectángulo"/>
            <p:cNvSpPr/>
            <p:nvPr/>
          </p:nvSpPr>
          <p:spPr>
            <a:xfrm>
              <a:off x="-1" y="0"/>
              <a:ext cx="1802525" cy="1828445"/>
            </a:xfrm>
            <a:prstGeom prst="rect">
              <a:avLst/>
            </a:prstGeom>
            <a:solidFill>
              <a:srgbClr val="CCC1D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 sz="1600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7" name="I vicini  dei quartieri decidono il futuro della mobilità sostenibile"/>
            <p:cNvSpPr/>
            <p:nvPr/>
          </p:nvSpPr>
          <p:spPr>
            <a:xfrm>
              <a:off x="9851" y="482419"/>
              <a:ext cx="178282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16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I vicini  dei quartieri decidono il futuro della mobilità sostenibile</a:t>
              </a:r>
            </a:p>
          </p:txBody>
        </p:sp>
      </p:grpSp>
      <p:pic>
        <p:nvPicPr>
          <p:cNvPr id="409" name="Imagen 24" descr="Imagen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699" y="3600539"/>
            <a:ext cx="3900602" cy="2374203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CustomShape 14"/>
          <p:cNvSpPr/>
          <p:nvPr/>
        </p:nvSpPr>
        <p:spPr>
          <a:xfrm>
            <a:off x="2155680" y="1567080"/>
            <a:ext cx="434162" cy="280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1" name="CustomShape 15"/>
          <p:cNvSpPr/>
          <p:nvPr/>
        </p:nvSpPr>
        <p:spPr>
          <a:xfrm>
            <a:off x="3472920" y="1567080"/>
            <a:ext cx="434162" cy="280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12" name="26 Imagen" descr="26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3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14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2720" y="6212520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2 Imagen" descr="2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7759" y="1348102"/>
            <a:ext cx="5807523" cy="2858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15 Imagen" descr="15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680" y="6212520"/>
            <a:ext cx="1847160" cy="540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6 Imagen" descr="6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6758" y="3847215"/>
            <a:ext cx="3408484" cy="228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9 Imagen" descr="9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8379" y="1848860"/>
            <a:ext cx="2774882" cy="185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10 Imagen" descr="10 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67299" y="3912015"/>
            <a:ext cx="3214442" cy="2151723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CustomShape 4"/>
          <p:cNvSpPr txBox="1"/>
          <p:nvPr/>
        </p:nvSpPr>
        <p:spPr>
          <a:xfrm>
            <a:off x="44998" y="544247"/>
            <a:ext cx="6501971" cy="338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Anno 2018: creazione dell’Agenzia Municipale della Bicicletta</a:t>
            </a:r>
          </a:p>
        </p:txBody>
      </p:sp>
      <p:graphicFrame>
        <p:nvGraphicFramePr>
          <p:cNvPr id="423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4" name="CustomShape 1"/>
          <p:cNvSpPr txBox="1"/>
          <p:nvPr/>
        </p:nvSpPr>
        <p:spPr>
          <a:xfrm>
            <a:off x="121199" y="126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sp>
        <p:nvSpPr>
          <p:cNvPr id="425" name="Attività di promozione"/>
          <p:cNvSpPr txBox="1"/>
          <p:nvPr/>
        </p:nvSpPr>
        <p:spPr>
          <a:xfrm>
            <a:off x="398637" y="1190594"/>
            <a:ext cx="2289566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i="1" u="sng">
                <a:solidFill>
                  <a:schemeClr val="accent5">
                    <a:satOff val="-6843"/>
                    <a:lumOff val="-1070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Attività di promozione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0" grpId="1"/>
      <p:bldP build="whole" bldLvl="1" animBg="1" rev="0" advAuto="0" spid="419" grpId="3"/>
      <p:bldP build="whole" bldLvl="1" animBg="1" rev="0" advAuto="0" spid="417" grpId="2"/>
      <p:bldP build="whole" bldLvl="1" animBg="1" rev="0" advAuto="0" spid="421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CustomShape 5"/>
          <p:cNvGrpSpPr/>
          <p:nvPr/>
        </p:nvGrpSpPr>
        <p:grpSpPr>
          <a:xfrm>
            <a:off x="705957" y="2676958"/>
            <a:ext cx="703807" cy="500045"/>
            <a:chOff x="-1" y="-1"/>
            <a:chExt cx="703806" cy="500043"/>
          </a:xfrm>
        </p:grpSpPr>
        <p:sp>
          <p:nvSpPr>
            <p:cNvPr id="427" name="Óvalo"/>
            <p:cNvSpPr/>
            <p:nvPr/>
          </p:nvSpPr>
          <p:spPr>
            <a:xfrm>
              <a:off x="-2" y="-2"/>
              <a:ext cx="703808" cy="500045"/>
            </a:xfrm>
            <a:prstGeom prst="ellipse">
              <a:avLst/>
            </a:prstGeom>
            <a:solidFill>
              <a:srgbClr val="1897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01"/>
            <p:cNvSpPr txBox="1"/>
            <p:nvPr/>
          </p:nvSpPr>
          <p:spPr>
            <a:xfrm>
              <a:off x="148068" y="80649"/>
              <a:ext cx="407666" cy="338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2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01</a:t>
              </a:r>
            </a:p>
          </p:txBody>
        </p:sp>
      </p:grpSp>
      <p:sp>
        <p:nvSpPr>
          <p:cNvPr id="430" name="CustomShape 6"/>
          <p:cNvSpPr txBox="1"/>
          <p:nvPr/>
        </p:nvSpPr>
        <p:spPr>
          <a:xfrm>
            <a:off x="1540078" y="2777401"/>
            <a:ext cx="6982201" cy="36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pc="-1" sz="21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Supervisione della nuova infrastruttura ciclista</a:t>
            </a:r>
          </a:p>
        </p:txBody>
      </p:sp>
      <p:grpSp>
        <p:nvGrpSpPr>
          <p:cNvPr id="433" name="CustomShape 7"/>
          <p:cNvGrpSpPr/>
          <p:nvPr/>
        </p:nvGrpSpPr>
        <p:grpSpPr>
          <a:xfrm>
            <a:off x="705957" y="3496675"/>
            <a:ext cx="703807" cy="500045"/>
            <a:chOff x="-1" y="-1"/>
            <a:chExt cx="703806" cy="500043"/>
          </a:xfrm>
        </p:grpSpPr>
        <p:sp>
          <p:nvSpPr>
            <p:cNvPr id="431" name="Óvalo"/>
            <p:cNvSpPr/>
            <p:nvPr/>
          </p:nvSpPr>
          <p:spPr>
            <a:xfrm>
              <a:off x="-2" y="-2"/>
              <a:ext cx="703808" cy="500045"/>
            </a:xfrm>
            <a:prstGeom prst="ellipse">
              <a:avLst/>
            </a:prstGeom>
            <a:solidFill>
              <a:srgbClr val="1897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02"/>
            <p:cNvSpPr txBox="1"/>
            <p:nvPr/>
          </p:nvSpPr>
          <p:spPr>
            <a:xfrm>
              <a:off x="148068" y="80649"/>
              <a:ext cx="407666" cy="338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2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02</a:t>
              </a:r>
            </a:p>
          </p:txBody>
        </p:sp>
      </p:grpSp>
      <p:sp>
        <p:nvSpPr>
          <p:cNvPr id="434" name="CustomShape 8"/>
          <p:cNvSpPr txBox="1"/>
          <p:nvPr/>
        </p:nvSpPr>
        <p:spPr>
          <a:xfrm>
            <a:off x="1540078" y="3597123"/>
            <a:ext cx="6982201" cy="6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pc="-1" sz="21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Proposte per i miglioramenti e nuove strutture per il parcheggio delle bici</a:t>
            </a:r>
          </a:p>
        </p:txBody>
      </p:sp>
      <p:grpSp>
        <p:nvGrpSpPr>
          <p:cNvPr id="437" name="CustomShape 9"/>
          <p:cNvGrpSpPr/>
          <p:nvPr/>
        </p:nvGrpSpPr>
        <p:grpSpPr>
          <a:xfrm>
            <a:off x="705957" y="4424397"/>
            <a:ext cx="703807" cy="500045"/>
            <a:chOff x="-1" y="-1"/>
            <a:chExt cx="703806" cy="500043"/>
          </a:xfrm>
        </p:grpSpPr>
        <p:sp>
          <p:nvSpPr>
            <p:cNvPr id="435" name="Óvalo"/>
            <p:cNvSpPr/>
            <p:nvPr/>
          </p:nvSpPr>
          <p:spPr>
            <a:xfrm>
              <a:off x="-2" y="-2"/>
              <a:ext cx="703808" cy="500045"/>
            </a:xfrm>
            <a:prstGeom prst="ellipse">
              <a:avLst/>
            </a:prstGeom>
            <a:solidFill>
              <a:srgbClr val="1897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03"/>
            <p:cNvSpPr txBox="1"/>
            <p:nvPr/>
          </p:nvSpPr>
          <p:spPr>
            <a:xfrm>
              <a:off x="148068" y="80649"/>
              <a:ext cx="407666" cy="338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2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03</a:t>
              </a:r>
            </a:p>
          </p:txBody>
        </p:sp>
      </p:grpSp>
      <p:sp>
        <p:nvSpPr>
          <p:cNvPr id="438" name="CustomShape 10"/>
          <p:cNvSpPr txBox="1"/>
          <p:nvPr/>
        </p:nvSpPr>
        <p:spPr>
          <a:xfrm>
            <a:off x="1540078" y="4524843"/>
            <a:ext cx="6982201" cy="3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pc="-1" sz="21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Attività di promozione dell’uso della bicicletta</a:t>
            </a:r>
          </a:p>
        </p:txBody>
      </p:sp>
      <p:grpSp>
        <p:nvGrpSpPr>
          <p:cNvPr id="441" name="CustomShape 11"/>
          <p:cNvGrpSpPr/>
          <p:nvPr/>
        </p:nvGrpSpPr>
        <p:grpSpPr>
          <a:xfrm>
            <a:off x="705957" y="5228996"/>
            <a:ext cx="703807" cy="500045"/>
            <a:chOff x="-1" y="-1"/>
            <a:chExt cx="703806" cy="500043"/>
          </a:xfrm>
        </p:grpSpPr>
        <p:sp>
          <p:nvSpPr>
            <p:cNvPr id="439" name="Óvalo"/>
            <p:cNvSpPr/>
            <p:nvPr/>
          </p:nvSpPr>
          <p:spPr>
            <a:xfrm>
              <a:off x="-2" y="-2"/>
              <a:ext cx="703808" cy="500045"/>
            </a:xfrm>
            <a:prstGeom prst="ellipse">
              <a:avLst/>
            </a:prstGeom>
            <a:solidFill>
              <a:srgbClr val="1897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04"/>
            <p:cNvSpPr txBox="1"/>
            <p:nvPr/>
          </p:nvSpPr>
          <p:spPr>
            <a:xfrm>
              <a:off x="148068" y="80649"/>
              <a:ext cx="407666" cy="338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20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04</a:t>
              </a:r>
            </a:p>
          </p:txBody>
        </p:sp>
      </p:grpSp>
      <p:sp>
        <p:nvSpPr>
          <p:cNvPr id="442" name="CustomShape 12"/>
          <p:cNvSpPr txBox="1"/>
          <p:nvPr/>
        </p:nvSpPr>
        <p:spPr>
          <a:xfrm>
            <a:off x="1540078" y="5358353"/>
            <a:ext cx="6982201" cy="3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pc="-1" sz="21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Partecipazione pubblica “Tavolo dela bicicletta”</a:t>
            </a:r>
          </a:p>
        </p:txBody>
      </p:sp>
      <p:pic>
        <p:nvPicPr>
          <p:cNvPr id="443" name="21 Imagen" descr="21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88" y="6191863"/>
            <a:ext cx="2072163" cy="5043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44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45" name="Funzioni dell’Agenzia della Bicicletta"/>
          <p:cNvSpPr txBox="1"/>
          <p:nvPr/>
        </p:nvSpPr>
        <p:spPr>
          <a:xfrm>
            <a:off x="961817" y="1611805"/>
            <a:ext cx="6323353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pc="-1" sz="2800"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lvl1pPr>
          </a:lstStyle>
          <a:p>
            <a:pPr/>
            <a:r>
              <a:t>Funzioni dell’Agenzia della Bicicletta</a:t>
            </a:r>
          </a:p>
        </p:txBody>
      </p:sp>
      <p:sp>
        <p:nvSpPr>
          <p:cNvPr id="446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447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CustomShape 3"/>
          <p:cNvGrpSpPr/>
          <p:nvPr/>
        </p:nvGrpSpPr>
        <p:grpSpPr>
          <a:xfrm>
            <a:off x="356938" y="950082"/>
            <a:ext cx="8430125" cy="584284"/>
            <a:chOff x="0" y="0"/>
            <a:chExt cx="8430124" cy="584282"/>
          </a:xfrm>
        </p:grpSpPr>
        <p:sp>
          <p:nvSpPr>
            <p:cNvPr id="449" name="Rectángulo"/>
            <p:cNvSpPr/>
            <p:nvPr/>
          </p:nvSpPr>
          <p:spPr>
            <a:xfrm>
              <a:off x="0" y="0"/>
              <a:ext cx="8430125" cy="5842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19.386 stalli parcheggi-bici, 355% in più in solo 5 anni"/>
            <p:cNvSpPr/>
            <p:nvPr/>
          </p:nvSpPr>
          <p:spPr>
            <a:xfrm>
              <a:off x="44998" y="292140"/>
              <a:ext cx="834012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2400" u="sng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19.386 stalli parcheggi-bici, 355% in più in solo 5 anni</a:t>
              </a:r>
            </a:p>
          </p:txBody>
        </p:sp>
      </p:grpSp>
      <p:pic>
        <p:nvPicPr>
          <p:cNvPr id="452" name="34 Imagen" descr="34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1 Imagen" descr="1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1680" y="1988840"/>
            <a:ext cx="5580113" cy="41360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4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55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456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CustomShape 3"/>
          <p:cNvGrpSpPr/>
          <p:nvPr/>
        </p:nvGrpSpPr>
        <p:grpSpPr>
          <a:xfrm>
            <a:off x="356758" y="886743"/>
            <a:ext cx="8430125" cy="623746"/>
            <a:chOff x="0" y="0"/>
            <a:chExt cx="8430124" cy="623745"/>
          </a:xfrm>
        </p:grpSpPr>
        <p:sp>
          <p:nvSpPr>
            <p:cNvPr id="458" name="Rectángulo"/>
            <p:cNvSpPr/>
            <p:nvPr/>
          </p:nvSpPr>
          <p:spPr>
            <a:xfrm>
              <a:off x="-1" y="19734"/>
              <a:ext cx="8430125" cy="584285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9" name="NUOVA INFRASTRUTTURA CICLISTA…"/>
            <p:cNvSpPr txBox="1"/>
            <p:nvPr/>
          </p:nvSpPr>
          <p:spPr>
            <a:xfrm>
              <a:off x="44998" y="-1"/>
              <a:ext cx="8340126" cy="623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NUOVA INFRASTRUTTURA CICLISTA </a:t>
              </a:r>
            </a:p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che va visibilE la rete e elimina barriere culturali</a:t>
              </a:r>
            </a:p>
          </p:txBody>
        </p:sp>
      </p:grpSp>
      <p:pic>
        <p:nvPicPr>
          <p:cNvPr id="461" name="34 Imagen" descr="34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12 Imagen" descr="12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7278" y="1808639"/>
            <a:ext cx="5624284" cy="421812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3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64" name="CustomShape 1"/>
          <p:cNvSpPr txBox="1"/>
          <p:nvPr/>
        </p:nvSpPr>
        <p:spPr>
          <a:xfrm>
            <a:off x="83099" y="152375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465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n 8" descr="Imagen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95"/>
          <a:stretch>
            <a:fillRect/>
          </a:stretch>
        </p:blipFill>
        <p:spPr>
          <a:xfrm>
            <a:off x="0" y="900359"/>
            <a:ext cx="9143642" cy="526860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CustomShape 1"/>
          <p:cNvSpPr/>
          <p:nvPr/>
        </p:nvSpPr>
        <p:spPr>
          <a:xfrm>
            <a:off x="6043679" y="4797152"/>
            <a:ext cx="3099963" cy="1271731"/>
          </a:xfrm>
          <a:prstGeom prst="rect">
            <a:avLst/>
          </a:prstGeom>
          <a:solidFill>
            <a:srgbClr val="FFFFFF">
              <a:alpha val="70000"/>
            </a:srgbClr>
          </a:solidFill>
          <a:ln w="19080">
            <a:solidFill>
              <a:srgbClr val="BFBFBF"/>
            </a:solidFill>
            <a:prstDash val="sysDot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9" name="CustomShape 4"/>
          <p:cNvSpPr txBox="1"/>
          <p:nvPr/>
        </p:nvSpPr>
        <p:spPr>
          <a:xfrm>
            <a:off x="6179399" y="4797152"/>
            <a:ext cx="2868484" cy="130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pPr>
            <a:r>
              <a:t>Installazione di </a:t>
            </a:r>
          </a:p>
          <a:p>
            <a:pPr algn="ctr">
              <a:defRPr b="1" spc="-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pPr>
            <a:r>
              <a:t>5 nuovi contatori </a:t>
            </a:r>
          </a:p>
          <a:p>
            <a:pPr algn="ctr">
              <a:defRPr b="1" spc="-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pPr>
            <a:r>
              <a:t>nell’ infraestructura ciclista</a:t>
            </a:r>
          </a:p>
        </p:txBody>
      </p:sp>
      <p:pic>
        <p:nvPicPr>
          <p:cNvPr id="470" name="13 Imagen" descr="13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CustomShape 3"/>
          <p:cNvGrpSpPr/>
          <p:nvPr/>
        </p:nvGrpSpPr>
        <p:grpSpPr>
          <a:xfrm>
            <a:off x="102476" y="5640183"/>
            <a:ext cx="5941209" cy="623746"/>
            <a:chOff x="-1" y="0"/>
            <a:chExt cx="5941207" cy="623745"/>
          </a:xfrm>
        </p:grpSpPr>
        <p:sp>
          <p:nvSpPr>
            <p:cNvPr id="471" name="Rectángulo"/>
            <p:cNvSpPr/>
            <p:nvPr/>
          </p:nvSpPr>
          <p:spPr>
            <a:xfrm>
              <a:off x="-2" y="19734"/>
              <a:ext cx="5941209" cy="584285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2" name="NUOVA INFRASTRUTTURA CICLISTA…"/>
            <p:cNvSpPr txBox="1"/>
            <p:nvPr/>
          </p:nvSpPr>
          <p:spPr>
            <a:xfrm>
              <a:off x="44997" y="-1"/>
              <a:ext cx="5851209" cy="623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NUOVA INFRASTRUTTURA CICLISTA </a:t>
              </a:r>
            </a:p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che va visibile la rete e elimina barriere culturali</a:t>
              </a:r>
            </a:p>
          </p:txBody>
        </p:sp>
      </p:grpSp>
      <p:pic>
        <p:nvPicPr>
          <p:cNvPr id="474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36096" y="969728"/>
            <a:ext cx="3534746" cy="265105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75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76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477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0518" y="6212520"/>
            <a:ext cx="2200175" cy="643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1 Imagen" descr="1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278" y="652244"/>
            <a:ext cx="3848059" cy="24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2 Imagen" descr="2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56" y="3076067"/>
            <a:ext cx="9144001" cy="317711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82" name="Table 1"/>
          <p:cNvGraphicFramePr/>
          <p:nvPr/>
        </p:nvGraphicFramePr>
        <p:xfrm>
          <a:off x="6796068" y="1575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83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sp>
        <p:nvSpPr>
          <p:cNvPr id="484" name="GUIDE CICLISTE CON CONSIGLI UTILI…"/>
          <p:cNvSpPr txBox="1"/>
          <p:nvPr/>
        </p:nvSpPr>
        <p:spPr>
          <a:xfrm>
            <a:off x="5066808" y="1175020"/>
            <a:ext cx="3220138" cy="1694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pc="-1" sz="26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GUIDE CICLISTE CON CONSIGLI UTILI </a:t>
            </a:r>
          </a:p>
          <a:p>
            <a:pPr algn="ctr">
              <a:defRPr b="1" spc="-1" sz="26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PER SPOSTARSI </a:t>
            </a:r>
          </a:p>
          <a:p>
            <a:pPr algn="ctr">
              <a:defRPr b="1" spc="-1" sz="26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PER LA CITTÀ</a:t>
            </a:r>
          </a:p>
        </p:txBody>
      </p:sp>
      <p:pic>
        <p:nvPicPr>
          <p:cNvPr id="485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9718" y="6236934"/>
            <a:ext cx="2200175" cy="643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5 Imagen" descr="5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021" y="180378"/>
            <a:ext cx="3852715" cy="273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3 Imagen" descr="3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6955" y="1235115"/>
            <a:ext cx="4944663" cy="33947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9" name="Table 1"/>
          <p:cNvGraphicFramePr/>
          <p:nvPr/>
        </p:nvGraphicFramePr>
        <p:xfrm>
          <a:off x="6783368" y="1829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0" name="5 Rectángulo"/>
          <p:cNvSpPr txBox="1"/>
          <p:nvPr/>
        </p:nvSpPr>
        <p:spPr>
          <a:xfrm>
            <a:off x="4075984" y="4964541"/>
            <a:ext cx="4671904" cy="949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pc="-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La città de València è ideale per la bicicletta</a:t>
            </a:r>
          </a:p>
          <a:p>
            <a:pPr>
              <a:defRPr b="1" spc="-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Per la sua orografia, dimensione, clima, …</a:t>
            </a:r>
          </a:p>
          <a:p>
            <a:pPr>
              <a:defRPr b="1" spc="-1" sz="20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Circa 10 km da punta a punta.</a:t>
            </a:r>
          </a:p>
        </p:txBody>
      </p:sp>
      <p:sp>
        <p:nvSpPr>
          <p:cNvPr id="261" name="5 Rectángulo"/>
          <p:cNvSpPr txBox="1"/>
          <p:nvPr/>
        </p:nvSpPr>
        <p:spPr>
          <a:xfrm>
            <a:off x="88184" y="3034940"/>
            <a:ext cx="3644616" cy="269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pc="-1" u="sng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POPOLAZIONE: </a:t>
            </a: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VALÈNCIA 795.736</a:t>
            </a: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AREA METROPOLITANA 1.565.700</a:t>
            </a: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Terza Città e Area Metropolitana più popolata della Spagna </a:t>
            </a: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dopo Madrid e Barcellona</a:t>
            </a: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SUPERFICIE: 134,65 </a:t>
            </a:r>
            <a:r>
              <a:rPr sz="2100"/>
              <a:t>km</a:t>
            </a:r>
            <a:r>
              <a:rPr b="0" baseline="31999" sz="2100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527;p24" descr="Google Shape;527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180" y="6195600"/>
            <a:ext cx="2071804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Google Shape;528;p24" descr="Google Shape;528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7022" y="6177419"/>
            <a:ext cx="1847163" cy="54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Google Shape;529;p24" descr="Google Shape;529;p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383" y="1209575"/>
            <a:ext cx="4023549" cy="2119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Google Shape;530;p24" descr="Google Shape;530;p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37995" y="3085601"/>
            <a:ext cx="5563610" cy="29523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3" name="Google Shape;338;ga1b23b1bbe_0_97"/>
          <p:cNvGrpSpPr/>
          <p:nvPr/>
        </p:nvGrpSpPr>
        <p:grpSpPr>
          <a:xfrm>
            <a:off x="3607574" y="1506062"/>
            <a:ext cx="6741534" cy="1143577"/>
            <a:chOff x="0" y="0"/>
            <a:chExt cx="6741532" cy="1143576"/>
          </a:xfrm>
        </p:grpSpPr>
        <p:sp>
          <p:nvSpPr>
            <p:cNvPr id="491" name="Rectángulo"/>
            <p:cNvSpPr/>
            <p:nvPr/>
          </p:nvSpPr>
          <p:spPr>
            <a:xfrm>
              <a:off x="537112" y="0"/>
              <a:ext cx="6204422" cy="1143577"/>
            </a:xfrm>
            <a:prstGeom prst="rect">
              <a:avLst/>
            </a:prstGeom>
            <a:solidFill>
              <a:srgbClr val="0080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19050" indent="-19050">
                <a:defRPr sz="21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2" name="Campagne a vari collettivi"/>
            <p:cNvSpPr txBox="1"/>
            <p:nvPr/>
          </p:nvSpPr>
          <p:spPr>
            <a:xfrm>
              <a:off x="0" y="336287"/>
              <a:ext cx="6110247" cy="470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marL="57150" indent="-76200" algn="ctr">
                <a:defRPr sz="2500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defRPr>
              </a:lvl1pPr>
            </a:lstStyle>
            <a:p>
              <a:pPr/>
              <a:r>
                <a:t>Campagne a vari collettivi</a:t>
              </a:r>
            </a:p>
          </p:txBody>
        </p:sp>
      </p:grpSp>
      <p:graphicFrame>
        <p:nvGraphicFramePr>
          <p:cNvPr id="494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95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513;p23"/>
          <p:cNvSpPr txBox="1"/>
          <p:nvPr/>
        </p:nvSpPr>
        <p:spPr>
          <a:xfrm>
            <a:off x="4812204" y="584441"/>
            <a:ext cx="3702258" cy="882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CAMPAGNE E ATTIVITÀ IN COLABORAZIONE CON ALTRE ORGANIZZAZIONI E EVENTI</a:t>
            </a:r>
          </a:p>
        </p:txBody>
      </p:sp>
      <p:pic>
        <p:nvPicPr>
          <p:cNvPr id="498" name="Google Shape;514;p23" descr="Google Shape;514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16" y="6073333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Google Shape;515;p23" descr="Google Shape;515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0006" y="6244109"/>
            <a:ext cx="1847163" cy="54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516;p23" descr="Google Shape;516;p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78353" y="1413077"/>
            <a:ext cx="3369962" cy="4696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517;p23" descr="Google Shape;517;p2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2704" y="1070071"/>
            <a:ext cx="3606056" cy="2238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518;p23" descr="Google Shape;518;p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3880" y="3355428"/>
            <a:ext cx="3883706" cy="2572326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18 Imagen" descr="18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623" y="6192928"/>
            <a:ext cx="2072163" cy="50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2 Imagen" descr="2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97" y="2076000"/>
            <a:ext cx="3983705" cy="3570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3 Imagen" descr="3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5281" y="2116520"/>
            <a:ext cx="6203301" cy="3489358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4 Rectángulo"/>
          <p:cNvSpPr txBox="1"/>
          <p:nvPr/>
        </p:nvSpPr>
        <p:spPr>
          <a:xfrm>
            <a:off x="151758" y="1591392"/>
            <a:ext cx="802235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pc="-1"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lvl1pPr>
          </a:lstStyle>
          <a:p>
            <a:pPr/>
            <a:r>
              <a:t>Prima </a:t>
            </a:r>
          </a:p>
        </p:txBody>
      </p:sp>
      <p:sp>
        <p:nvSpPr>
          <p:cNvPr id="509" name="5 Rectángulo"/>
          <p:cNvSpPr txBox="1"/>
          <p:nvPr/>
        </p:nvSpPr>
        <p:spPr>
          <a:xfrm>
            <a:off x="4228182" y="1591392"/>
            <a:ext cx="687631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pc="-1"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lvl1pPr>
          </a:lstStyle>
          <a:p>
            <a:pPr/>
            <a:r>
              <a:t>Dopo</a:t>
            </a:r>
          </a:p>
        </p:txBody>
      </p:sp>
      <p:graphicFrame>
        <p:nvGraphicFramePr>
          <p:cNvPr id="510" name="Table 1"/>
          <p:cNvGraphicFramePr/>
          <p:nvPr/>
        </p:nvGraphicFramePr>
        <p:xfrm>
          <a:off x="6770668" y="2083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11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sp>
        <p:nvSpPr>
          <p:cNvPr id="512" name="MISURE PER RIDURRE IL TRAFFICO…"/>
          <p:cNvSpPr txBox="1"/>
          <p:nvPr/>
        </p:nvSpPr>
        <p:spPr>
          <a:xfrm>
            <a:off x="244069" y="860262"/>
            <a:ext cx="4143147" cy="6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120000"/>
              </a:lnSpc>
              <a:defRPr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MISURE PER RIDURRE IL TRAFFICO </a:t>
            </a:r>
          </a:p>
          <a:p>
            <a:pPr algn="ctr">
              <a:lnSpc>
                <a:spcPct val="120000"/>
              </a:lnSpc>
              <a:defRPr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E CREARE NUOVE AREE PEDONALI</a:t>
            </a:r>
          </a:p>
        </p:txBody>
      </p:sp>
      <p:pic>
        <p:nvPicPr>
          <p:cNvPr id="513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CustomShape 1"/>
          <p:cNvSpPr txBox="1"/>
          <p:nvPr/>
        </p:nvSpPr>
        <p:spPr>
          <a:xfrm>
            <a:off x="45000" y="-2"/>
            <a:ext cx="1815121" cy="49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32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</a:t>
            </a:r>
          </a:p>
        </p:txBody>
      </p:sp>
      <p:sp>
        <p:nvSpPr>
          <p:cNvPr id="516" name="CustomShape 3"/>
          <p:cNvSpPr txBox="1"/>
          <p:nvPr/>
        </p:nvSpPr>
        <p:spPr>
          <a:xfrm>
            <a:off x="1222819" y="5600327"/>
            <a:ext cx="6698361" cy="36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b="1" spc="-1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pPr>
            <a:r>
              <a:t>Soluzioni per </a:t>
            </a:r>
            <a:r>
              <a:rPr i="1"/>
              <a:t>calmare il traffico</a:t>
            </a:r>
            <a:r>
              <a:t> in centro città e nei quartieri</a:t>
            </a:r>
          </a:p>
        </p:txBody>
      </p:sp>
      <p:pic>
        <p:nvPicPr>
          <p:cNvPr id="517" name="18 Imagen" descr="18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83" y="6212520"/>
            <a:ext cx="2072163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14 Imagen" descr="14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852793"/>
            <a:ext cx="6929671" cy="461978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9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0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288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6"/>
          <p:cNvSpPr txBox="1"/>
          <p:nvPr/>
        </p:nvSpPr>
        <p:spPr>
          <a:xfrm>
            <a:off x="2531386" y="4509120"/>
            <a:ext cx="4307763" cy="1306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 sz="28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Infrastruttura ciclista e migliora degli spazi pedonali</a:t>
            </a:r>
          </a:p>
          <a:p>
            <a:pPr algn="ctr">
              <a:defRPr b="1" spc="-1" sz="28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con </a:t>
            </a:r>
            <a:r>
              <a:rPr i="1"/>
              <a:t>urbanismo tattico</a:t>
            </a:r>
          </a:p>
        </p:txBody>
      </p:sp>
      <p:pic>
        <p:nvPicPr>
          <p:cNvPr id="523" name="Imagen 6" descr="Imagen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2840"/>
            <a:ext cx="4489202" cy="32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n 7" descr="Imagen 7"/>
          <p:cNvPicPr>
            <a:picLocks noChangeAspect="1"/>
          </p:cNvPicPr>
          <p:nvPr/>
        </p:nvPicPr>
        <p:blipFill>
          <a:blip r:embed="rId3">
            <a:extLst/>
          </a:blip>
          <a:srcRect l="19053" t="0" r="0" b="0"/>
          <a:stretch>
            <a:fillRect/>
          </a:stretch>
        </p:blipFill>
        <p:spPr>
          <a:xfrm>
            <a:off x="4572000" y="941758"/>
            <a:ext cx="4571640" cy="3265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21 Imagen" descr="2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26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27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28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CustomShape 4"/>
          <p:cNvSpPr txBox="1"/>
          <p:nvPr/>
        </p:nvSpPr>
        <p:spPr>
          <a:xfrm>
            <a:off x="5282524" y="799019"/>
            <a:ext cx="3696432" cy="1201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z="25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Nuova Ordinanza </a:t>
            </a:r>
          </a:p>
          <a:p>
            <a:pPr algn="ctr">
              <a:defRPr b="1" sz="25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della Mobilità </a:t>
            </a:r>
          </a:p>
          <a:p>
            <a:pPr algn="ctr">
              <a:defRPr b="1" sz="25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(giugno 2019)</a:t>
            </a:r>
          </a:p>
        </p:txBody>
      </p:sp>
      <p:sp>
        <p:nvSpPr>
          <p:cNvPr id="531" name="CustomShape 5"/>
          <p:cNvSpPr txBox="1"/>
          <p:nvPr/>
        </p:nvSpPr>
        <p:spPr>
          <a:xfrm>
            <a:off x="5337079" y="2005200"/>
            <a:ext cx="3587324" cy="170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z="1600">
                <a:latin typeface="+mn-lt"/>
                <a:ea typeface="+mn-ea"/>
                <a:cs typeface="+mn-cs"/>
                <a:sym typeface="Arial"/>
              </a:defRPr>
            </a:pPr>
            <a:r>
              <a:t>743,1 Km </a:t>
            </a:r>
            <a:r>
              <a:rPr b="0" spc="-1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de strade a </a:t>
            </a:r>
            <a:r>
              <a:rPr spc="-1" sz="18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30 km/h</a:t>
            </a:r>
            <a:endParaRPr spc="-1">
              <a:uFill>
                <a:solidFill>
                  <a:srgbClr val="FFFFFF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spc="-1" sz="16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endParaRPr b="1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spc="-1" sz="16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67,3% delle strade + zone pedonali + Zone 20 km/h = </a:t>
            </a:r>
            <a:endParaRPr b="1">
              <a:latin typeface="+mn-lt"/>
              <a:ea typeface="+mn-ea"/>
              <a:cs typeface="+mn-cs"/>
              <a:sym typeface="Arial"/>
            </a:endParaRPr>
          </a:p>
          <a:p>
            <a:pPr algn="ctr">
              <a:defRPr b="1" spc="-1" sz="20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+ 75% </a:t>
            </a:r>
            <a:r>
              <a:rPr i="1"/>
              <a:t>traffico calmato</a:t>
            </a:r>
          </a:p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  <p:pic>
        <p:nvPicPr>
          <p:cNvPr id="532" name="Imagen 17" descr="Imagen 17"/>
          <p:cNvPicPr>
            <a:picLocks noChangeAspect="1"/>
          </p:cNvPicPr>
          <p:nvPr/>
        </p:nvPicPr>
        <p:blipFill>
          <a:blip r:embed="rId2">
            <a:extLst/>
          </a:blip>
          <a:srcRect l="16717" t="0" r="11797" b="0"/>
          <a:stretch>
            <a:fillRect/>
          </a:stretch>
        </p:blipFill>
        <p:spPr>
          <a:xfrm>
            <a:off x="5683317" y="3717032"/>
            <a:ext cx="3025805" cy="2167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18 Imagen" descr="18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99" y="6139076"/>
            <a:ext cx="2071803" cy="504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2 Imagen" descr="2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252" y="1027620"/>
            <a:ext cx="4664929" cy="5047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5799" y="5202032"/>
            <a:ext cx="1667523" cy="1365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20 Imagen" descr="20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42219" y="6276509"/>
            <a:ext cx="1847163" cy="5403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37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38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9 Imagen" descr="9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76" y="805124"/>
            <a:ext cx="7499027" cy="4999352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1 Rectángulo"/>
          <p:cNvSpPr txBox="1"/>
          <p:nvPr/>
        </p:nvSpPr>
        <p:spPr>
          <a:xfrm>
            <a:off x="2887558" y="5791899"/>
            <a:ext cx="4480564" cy="617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Ambienti scolastici senza auto e con acceso a aree gioco</a:t>
            </a:r>
          </a:p>
        </p:txBody>
      </p:sp>
      <p:graphicFrame>
        <p:nvGraphicFramePr>
          <p:cNvPr id="543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44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45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3"/>
          <p:cNvSpPr txBox="1"/>
          <p:nvPr/>
        </p:nvSpPr>
        <p:spPr>
          <a:xfrm>
            <a:off x="821879" y="4578479"/>
            <a:ext cx="7950962" cy="119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pPr>
            <a:r>
              <a:t>Promozione e formazione</a:t>
            </a:r>
          </a:p>
          <a:p>
            <a:pPr algn="ctr">
              <a:defRPr b="1" spc="-1" sz="2800"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pPr>
            <a:r>
              <a:t>2017/2019</a:t>
            </a:r>
          </a:p>
          <a:p>
            <a:pPr algn="ctr">
              <a:defRPr b="1" spc="-1" sz="2800" u="sng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13 scuole 1.432 studenti</a:t>
            </a:r>
          </a:p>
        </p:txBody>
      </p:sp>
      <p:pic>
        <p:nvPicPr>
          <p:cNvPr id="548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14 Imagen" descr="14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1584359"/>
            <a:ext cx="8690042" cy="27273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50" name="Table 1"/>
          <p:cNvGraphicFramePr/>
          <p:nvPr/>
        </p:nvGraphicFramePr>
        <p:xfrm>
          <a:off x="6707168" y="2337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51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52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3"/>
          <p:cNvSpPr txBox="1"/>
          <p:nvPr/>
        </p:nvSpPr>
        <p:spPr>
          <a:xfrm>
            <a:off x="12900" y="4371004"/>
            <a:ext cx="2724600" cy="648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Swis721 Cn BT"/>
                <a:ea typeface="Swis721 Cn BT"/>
                <a:cs typeface="Swis721 Cn BT"/>
                <a:sym typeface="Swis721 Cn BT"/>
              </a:defRPr>
            </a:lvl1pPr>
          </a:lstStyle>
          <a:p>
            <a:pPr/>
            <a:r>
              <a:t>Celebrazione e promozione della bici</a:t>
            </a:r>
          </a:p>
        </p:txBody>
      </p:sp>
      <p:pic>
        <p:nvPicPr>
          <p:cNvPr id="555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1 Imagen" descr="1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60" y="1052736"/>
            <a:ext cx="9144001" cy="3120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2 Imagen" descr="2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3938" y="3815034"/>
            <a:ext cx="4572005" cy="2879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7 Imagen" descr="7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7578" y="1087680"/>
            <a:ext cx="2202123" cy="305028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59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60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61" name="Imagen 1" descr="Imagen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3199" y="6151319"/>
            <a:ext cx="917644" cy="62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2530" y="2221383"/>
            <a:ext cx="4302479" cy="3838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817" y="657228"/>
            <a:ext cx="2348766" cy="208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74494" y="4061574"/>
            <a:ext cx="2438708" cy="217319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2 Rectángulo"/>
          <p:cNvSpPr txBox="1"/>
          <p:nvPr/>
        </p:nvSpPr>
        <p:spPr>
          <a:xfrm>
            <a:off x="2664300" y="605732"/>
            <a:ext cx="4197610" cy="1338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b="1" i="1" spc="-1" u="sng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Mobilità partecipativa:</a:t>
            </a:r>
          </a:p>
          <a:p>
            <a:pPr marL="150394" indent="-150394">
              <a:lnSpc>
                <a:spcPct val="150000"/>
              </a:lnSpc>
              <a:buSzPct val="100000"/>
              <a:buChar char="-"/>
              <a:defRPr b="1" sz="1500" u="sng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Tavolo della Mobilità Sostenible</a:t>
            </a:r>
          </a:p>
          <a:p>
            <a:pPr marL="150394" indent="-150394">
              <a:lnSpc>
                <a:spcPct val="150000"/>
              </a:lnSpc>
              <a:buSzPct val="100000"/>
              <a:buChar char="-"/>
              <a:defRPr b="1" sz="1500" u="sng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Disegno d’Itinerari per l’Autonomía Scolare</a:t>
            </a:r>
          </a:p>
          <a:p>
            <a:pPr marL="150394" indent="-150394">
              <a:lnSpc>
                <a:spcPct val="150000"/>
              </a:lnSpc>
              <a:buSzPct val="100000"/>
              <a:buChar char="-"/>
              <a:defRPr b="1" sz="1500" u="sng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Tavoli settoriali </a:t>
            </a:r>
          </a:p>
        </p:txBody>
      </p:sp>
      <p:graphicFrame>
        <p:nvGraphicFramePr>
          <p:cNvPr id="568" name="Table 1"/>
          <p:cNvGraphicFramePr/>
          <p:nvPr/>
        </p:nvGraphicFramePr>
        <p:xfrm>
          <a:off x="6700111" y="813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69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70" name="20 Imagen" descr="20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5 Imagen" descr="5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4 Imagen" descr="4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69046"/>
            <a:ext cx="4283968" cy="286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5 Imagen" descr="5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429000"/>
            <a:ext cx="9144000" cy="2619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6 Imagen" descr="6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5935" y="1148651"/>
            <a:ext cx="5148065" cy="134836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7 Rectángulo"/>
          <p:cNvSpPr txBox="1"/>
          <p:nvPr/>
        </p:nvSpPr>
        <p:spPr>
          <a:xfrm>
            <a:off x="3393583" y="6048374"/>
            <a:ext cx="4480563" cy="625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El Centro Mundial de València para la Alimentación Urbana</a:t>
            </a:r>
          </a:p>
        </p:txBody>
      </p:sp>
      <p:graphicFrame>
        <p:nvGraphicFramePr>
          <p:cNvPr id="269" name="Table 1"/>
          <p:cNvGraphicFramePr/>
          <p:nvPr/>
        </p:nvGraphicFramePr>
        <p:xfrm>
          <a:off x="6783368" y="1829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80808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 MEDITERRÁNEA DE LA BICICLETA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2 Rectángulo"/>
          <p:cNvSpPr txBox="1"/>
          <p:nvPr/>
        </p:nvSpPr>
        <p:spPr>
          <a:xfrm>
            <a:off x="585988" y="5319017"/>
            <a:ext cx="7641264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pc="-1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Mobilità legata all’attività economica e alla distribuzione commerciale</a:t>
            </a:r>
          </a:p>
        </p:txBody>
      </p:sp>
      <p:pic>
        <p:nvPicPr>
          <p:cNvPr id="574" name="14 Imagen" descr="14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8" y="1363206"/>
            <a:ext cx="4268238" cy="3793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8327" y="1196750"/>
            <a:ext cx="4983477" cy="261632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6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77" name="CustomShape 1"/>
          <p:cNvSpPr txBox="1"/>
          <p:nvPr/>
        </p:nvSpPr>
        <p:spPr>
          <a:xfrm>
            <a:off x="108499" y="227640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78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81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82" name="CustomShape 1"/>
          <p:cNvSpPr txBox="1"/>
          <p:nvPr/>
        </p:nvSpPr>
        <p:spPr>
          <a:xfrm>
            <a:off x="108499" y="227640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83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3 Imagen" descr="3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511" y="1124744"/>
            <a:ext cx="3858979" cy="2728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4 Imagen" descr="4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4958" y="2469356"/>
            <a:ext cx="4775721" cy="3376091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Nel 2015 avevamo cifre molto basse…"/>
          <p:cNvSpPr txBox="1"/>
          <p:nvPr/>
        </p:nvSpPr>
        <p:spPr>
          <a:xfrm>
            <a:off x="4221337" y="1081969"/>
            <a:ext cx="4081309" cy="6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Nel 2015 avevamo cifre molto basse </a:t>
            </a:r>
          </a:p>
          <a:p>
            <a:pPr>
              <a:lnSpc>
                <a:spcPct val="120000"/>
              </a:lnSpc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dell’uso della bicicletta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89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90" name="CustomShape 1"/>
          <p:cNvSpPr txBox="1"/>
          <p:nvPr/>
        </p:nvSpPr>
        <p:spPr>
          <a:xfrm>
            <a:off x="108499" y="227640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591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2 Rectángulo"/>
          <p:cNvSpPr txBox="1"/>
          <p:nvPr/>
        </p:nvSpPr>
        <p:spPr>
          <a:xfrm>
            <a:off x="4666081" y="993670"/>
            <a:ext cx="3611946" cy="130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Dal 2016 si cominciarono a pubblicare i dati mensili per far conoscere ai cittadini l’aumento dell’uso de la bici.</a:t>
            </a:r>
            <a:r>
              <a:rPr b="0"/>
              <a:t> </a:t>
            </a:r>
          </a:p>
        </p:txBody>
      </p:sp>
      <p:pic>
        <p:nvPicPr>
          <p:cNvPr id="593" name="4 Imagen" descr="4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500" y="1124744"/>
            <a:ext cx="3815428" cy="2697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1 Imagen" descr="1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44677" y="2499941"/>
            <a:ext cx="4877583" cy="3448099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5 Rectángulo"/>
          <p:cNvSpPr txBox="1"/>
          <p:nvPr/>
        </p:nvSpPr>
        <p:spPr>
          <a:xfrm>
            <a:off x="188216" y="4174481"/>
            <a:ext cx="3241808" cy="115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 2016 avevamo 78 punti </a:t>
            </a:r>
          </a:p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di misurazione</a:t>
            </a:r>
          </a:p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Ora sono 116 punti di misura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13 Imagen" descr="13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98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99" name="CustomShape 1"/>
          <p:cNvSpPr txBox="1"/>
          <p:nvPr/>
        </p:nvSpPr>
        <p:spPr>
          <a:xfrm>
            <a:off x="108499" y="227640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600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1 Imagen" descr="1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638" y="1501924"/>
            <a:ext cx="5328088" cy="3552057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2 Rectángulo"/>
          <p:cNvSpPr txBox="1"/>
          <p:nvPr/>
        </p:nvSpPr>
        <p:spPr>
          <a:xfrm>
            <a:off x="5782159" y="1483371"/>
            <a:ext cx="3117594" cy="379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Da dicembre 2016 a dicembre 2020.</a:t>
            </a:r>
          </a:p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L’intensitá media giornaliera è aumentata il:</a:t>
            </a:r>
          </a:p>
          <a:p>
            <a:pPr>
              <a:defRPr b="1" sz="4000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214%</a:t>
            </a:r>
          </a:p>
          <a:p>
            <a:pPr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>
              <a:lnSpc>
                <a:spcPct val="120000"/>
              </a:lnSpc>
              <a:defRPr b="1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Il punto con IMD più elevato in Diciembre 2016 era de 1920 usi, in Diciembre 2020 il punto con più usi è di 5457 IMD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3 Imagen" descr="3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6172" y="1305180"/>
            <a:ext cx="6959301" cy="4881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0" name="CustomShape 7"/>
          <p:cNvGrpSpPr/>
          <p:nvPr/>
        </p:nvGrpSpPr>
        <p:grpSpPr>
          <a:xfrm>
            <a:off x="71966" y="1246353"/>
            <a:ext cx="3725731" cy="4743659"/>
            <a:chOff x="0" y="0"/>
            <a:chExt cx="3725729" cy="4743658"/>
          </a:xfrm>
        </p:grpSpPr>
        <p:sp>
          <p:nvSpPr>
            <p:cNvPr id="608" name="Rectángulo"/>
            <p:cNvSpPr/>
            <p:nvPr/>
          </p:nvSpPr>
          <p:spPr>
            <a:xfrm>
              <a:off x="0" y="0"/>
              <a:ext cx="3725730" cy="4743659"/>
            </a:xfrm>
            <a:prstGeom prst="rect">
              <a:avLst/>
            </a:prstGeom>
            <a:solidFill>
              <a:srgbClr val="FFFFFF"/>
            </a:solidFill>
            <a:ln w="28440" cap="flat">
              <a:solidFill>
                <a:srgbClr val="808080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 sz="2400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9" name="161 km di piste ciclabili…"/>
            <p:cNvSpPr txBox="1"/>
            <p:nvPr/>
          </p:nvSpPr>
          <p:spPr>
            <a:xfrm>
              <a:off x="65018" y="20415"/>
              <a:ext cx="3595692" cy="4702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168,72 km </a:t>
              </a:r>
              <a:r>
                <a:rPr b="0"/>
                <a:t>di piste ciclabili</a:t>
              </a:r>
            </a:p>
            <a:p>
              <a:pPr algn="ctr">
                <a:defRPr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(</a:t>
              </a:r>
              <a:r>
                <a:rPr b="1"/>
                <a:t>38 km</a:t>
              </a:r>
              <a:r>
                <a:t> in più in 5 anni)</a:t>
              </a:r>
              <a:endParaRPr b="1"/>
            </a:p>
            <a:p>
              <a:pPr algn="ctr">
                <a:defRPr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ctr">
                <a:defRPr b="1"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 31,67 Km</a:t>
              </a:r>
              <a:r>
                <a:rPr b="0"/>
                <a:t> di ciclovie.</a:t>
              </a:r>
            </a:p>
            <a:p>
              <a:pPr algn="ctr">
                <a:defRPr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ctr">
                <a:defRPr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b="1"/>
                <a:t>743,1 Km</a:t>
              </a:r>
              <a:r>
                <a:t> di strade a velocitá 30 km/h o inferiore, un 67% del totale viario. </a:t>
              </a:r>
            </a:p>
            <a:p>
              <a:pPr algn="ctr">
                <a:defRPr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algn="ctr">
                <a:defRPr b="1" sz="2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48.155 m2</a:t>
              </a:r>
              <a:r>
                <a:rPr b="0"/>
                <a:t> di nuove aree pedonali</a:t>
              </a:r>
            </a:p>
          </p:txBody>
        </p:sp>
      </p:grpSp>
      <p:graphicFrame>
        <p:nvGraphicFramePr>
          <p:cNvPr id="611" name="Table 1"/>
          <p:cNvGraphicFramePr/>
          <p:nvPr/>
        </p:nvGraphicFramePr>
        <p:xfrm>
          <a:off x="6872268" y="1702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12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613" name="20 Imagen" descr="20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Rectángulo 10"/>
          <p:cNvSpPr txBox="1"/>
          <p:nvPr/>
        </p:nvSpPr>
        <p:spPr>
          <a:xfrm>
            <a:off x="5255422" y="1329324"/>
            <a:ext cx="3753878" cy="213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b="1" sz="2400">
                <a:solidFill>
                  <a:srgbClr val="2F2B2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Veicoli motorizzati</a:t>
            </a:r>
          </a:p>
          <a:p>
            <a:pPr defTabSz="355600">
              <a:defRPr sz="1700">
                <a:latin typeface="+mn-lt"/>
                <a:ea typeface="+mn-ea"/>
                <a:cs typeface="+mn-cs"/>
                <a:sym typeface="Arial"/>
              </a:defRPr>
            </a:pPr>
            <a:r>
              <a:t>Tutti i punti di misurazione diminuiscono.</a:t>
            </a:r>
          </a:p>
          <a:p>
            <a:pPr defTabSz="355600">
              <a:defRPr sz="1700"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355600">
              <a:defRPr sz="1700">
                <a:latin typeface="+mn-lt"/>
                <a:ea typeface="+mn-ea"/>
                <a:cs typeface="+mn-cs"/>
                <a:sym typeface="Arial"/>
              </a:defRPr>
            </a:pPr>
            <a:r>
              <a:t>Il punto di maggior decremento è del -35% degli spostamenti nel centro della Città.</a:t>
            </a:r>
          </a:p>
        </p:txBody>
      </p:sp>
      <p:graphicFrame>
        <p:nvGraphicFramePr>
          <p:cNvPr id="617" name="2 Gráfico"/>
          <p:cNvGraphicFramePr/>
          <p:nvPr/>
        </p:nvGraphicFramePr>
        <p:xfrm>
          <a:off x="5058357" y="4232216"/>
          <a:ext cx="4745842" cy="176755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618" name="2 Gráfico"/>
          <p:cNvGraphicFramePr/>
          <p:nvPr/>
        </p:nvGraphicFramePr>
        <p:xfrm>
          <a:off x="971904" y="1761356"/>
          <a:ext cx="4104546" cy="157938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619" name="14 Rectángulo"/>
          <p:cNvSpPr txBox="1"/>
          <p:nvPr/>
        </p:nvSpPr>
        <p:spPr>
          <a:xfrm>
            <a:off x="501821" y="4086785"/>
            <a:ext cx="4672527" cy="174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b="1" sz="2200">
                <a:solidFill>
                  <a:srgbClr val="2F2B2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Spostamenti in bici</a:t>
            </a:r>
          </a:p>
          <a:p>
            <a:pPr defTabSz="355600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Dati molto positivi in ​​molti punti</a:t>
            </a:r>
          </a:p>
          <a:p>
            <a:pPr defTabSz="355600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della città </a:t>
            </a:r>
          </a:p>
          <a:p>
            <a:pPr defTabSz="355600"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Il punto che è cresciuto di più è del 24,4%</a:t>
            </a:r>
          </a:p>
        </p:txBody>
      </p:sp>
      <p:sp>
        <p:nvSpPr>
          <p:cNvPr id="620" name="3 Rectángulo"/>
          <p:cNvSpPr txBox="1"/>
          <p:nvPr/>
        </p:nvSpPr>
        <p:spPr>
          <a:xfrm>
            <a:off x="308065" y="808040"/>
            <a:ext cx="8307535" cy="437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50000"/>
              </a:lnSpc>
              <a:defRPr b="1" spc="-1" sz="2400" u="sng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Variazione degli spostamenti in settembre 2020</a:t>
            </a:r>
          </a:p>
        </p:txBody>
      </p:sp>
      <p:graphicFrame>
        <p:nvGraphicFramePr>
          <p:cNvPr id="621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22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623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13 Imagen" descr="13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3 Rectángulo"/>
          <p:cNvSpPr txBox="1"/>
          <p:nvPr/>
        </p:nvSpPr>
        <p:spPr>
          <a:xfrm>
            <a:off x="282665" y="742360"/>
            <a:ext cx="8307535" cy="792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pc="-1" sz="24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Spostamenti con la nuova rete ciclabile:</a:t>
            </a:r>
          </a:p>
          <a:p>
            <a:pPr algn="ctr">
              <a:defRPr b="1" spc="-1" sz="24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si mantiene la tendenza anche dopo il </a:t>
            </a:r>
            <a:r>
              <a:rPr i="1"/>
              <a:t>lock down</a:t>
            </a:r>
          </a:p>
        </p:txBody>
      </p:sp>
      <p:pic>
        <p:nvPicPr>
          <p:cNvPr id="627" name="15 Imagen" descr="15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42" y="1578907"/>
            <a:ext cx="4287573" cy="3244864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16 Rectángulo"/>
          <p:cNvSpPr txBox="1"/>
          <p:nvPr/>
        </p:nvSpPr>
        <p:spPr>
          <a:xfrm>
            <a:off x="186496" y="4867647"/>
            <a:ext cx="4123066" cy="109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0578" indent="-220578">
              <a:buSzPct val="100000"/>
              <a:buChar char="-"/>
              <a:defRPr b="1" sz="2200"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Drastica riduzione dell’intensitá dei veicoli motorizzati:</a:t>
            </a:r>
            <a:r>
              <a:rPr sz="2400"/>
              <a:t> -30%</a:t>
            </a:r>
          </a:p>
        </p:txBody>
      </p:sp>
      <p:sp>
        <p:nvSpPr>
          <p:cNvPr id="629" name="17 Rectángulo"/>
          <p:cNvSpPr txBox="1"/>
          <p:nvPr/>
        </p:nvSpPr>
        <p:spPr>
          <a:xfrm>
            <a:off x="4491461" y="4801553"/>
            <a:ext cx="4480562" cy="8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-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Uso delle piste ciclabili: </a:t>
            </a:r>
            <a:r>
              <a:rPr b="1">
                <a:solidFill>
                  <a:schemeClr val="accent2">
                    <a:satOff val="-4966"/>
                    <a:lumOff val="-10549"/>
                  </a:schemeClr>
                </a:solidFill>
              </a:rPr>
              <a:t>tutte les piste ciclabili hanno recuperato e incluso aumentato gli utenti </a:t>
            </a:r>
          </a:p>
        </p:txBody>
      </p:sp>
      <p:pic>
        <p:nvPicPr>
          <p:cNvPr id="630" name="18 Imagen" descr="18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8024" y="1578907"/>
            <a:ext cx="4167524" cy="31787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31" name="Table 1"/>
          <p:cNvGraphicFramePr/>
          <p:nvPr/>
        </p:nvGraphicFramePr>
        <p:xfrm>
          <a:off x="6872268" y="51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32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633" name="20 Imagen" descr="20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0518" y="6148015"/>
            <a:ext cx="2200175" cy="64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17 Imagen" descr="17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1960" y="6195600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000" y="6273720"/>
            <a:ext cx="1847160" cy="540363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CustomShape 5"/>
          <p:cNvSpPr txBox="1"/>
          <p:nvPr/>
        </p:nvSpPr>
        <p:spPr>
          <a:xfrm>
            <a:off x="6132629" y="761645"/>
            <a:ext cx="2764543" cy="120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ctr">
              <a:defRPr b="1" spc="-1" sz="25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Diversità nell’uso della bici e persone di tutte le età</a:t>
            </a:r>
          </a:p>
        </p:txBody>
      </p:sp>
      <p:pic>
        <p:nvPicPr>
          <p:cNvPr id="638" name="2 Imagen" descr="2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8924" y="3647261"/>
            <a:ext cx="3171952" cy="255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3 Imagen" descr="3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1518" y="1268758"/>
            <a:ext cx="3398623" cy="250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4 Imagen" descr="4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1993" y="3818756"/>
            <a:ext cx="3297672" cy="220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1 Imagen" descr="1 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9333" y="620826"/>
            <a:ext cx="3053421" cy="379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5 Imagen" descr="5 Image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92995" y="1947759"/>
            <a:ext cx="2843811" cy="2132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6 Imagen" descr="6 Imagen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69279" y="4158403"/>
            <a:ext cx="3752129" cy="230678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4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45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9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9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9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8" grpId="6"/>
      <p:bldP build="whole" bldLvl="1" animBg="1" rev="0" advAuto="0" spid="639" grpId="1"/>
      <p:bldP build="whole" bldLvl="1" animBg="1" rev="0" advAuto="0" spid="641" grpId="2"/>
      <p:bldP build="whole" bldLvl="1" animBg="1" rev="0" advAuto="0" spid="642" grpId="3"/>
      <p:bldP build="whole" bldLvl="1" animBg="1" rev="0" advAuto="0" spid="640" grpId="4"/>
      <p:bldP build="whole" bldLvl="1" animBg="1" rev="0" advAuto="0" spid="643" grpId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6"/>
          <p:cNvSpPr txBox="1"/>
          <p:nvPr/>
        </p:nvSpPr>
        <p:spPr>
          <a:xfrm>
            <a:off x="-414798" y="4830748"/>
            <a:ext cx="4070051" cy="6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/>
          <a:p>
            <a:pPr algn="ctr">
              <a:defRPr b="1" spc="-1" sz="21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Gran aumento del turismo </a:t>
            </a:r>
          </a:p>
          <a:p>
            <a:pPr algn="ctr">
              <a:defRPr b="1" spc="-1" sz="2100">
                <a:solidFill>
                  <a:schemeClr val="accent2">
                    <a:satOff val="-4966"/>
                    <a:lumOff val="-10549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 due ruote</a:t>
            </a:r>
          </a:p>
        </p:txBody>
      </p:sp>
      <p:pic>
        <p:nvPicPr>
          <p:cNvPr id="648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17 Imagen" descr="17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" y="629565"/>
            <a:ext cx="4788026" cy="320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2 Imagen" descr="2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77960" y="2348508"/>
            <a:ext cx="5708783" cy="382027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52" name="Table 1"/>
          <p:cNvGraphicFramePr/>
          <p:nvPr/>
        </p:nvGraphicFramePr>
        <p:xfrm>
          <a:off x="6910368" y="8603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53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488;p21" descr="Google Shape;488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1960" y="6195600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Google Shape;489;p21" descr="Google Shape;489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000" y="6273720"/>
            <a:ext cx="1847160" cy="54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Google Shape;492;p21" descr="Google Shape;492;p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071" y="835074"/>
            <a:ext cx="8755951" cy="492522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58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59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pic>
        <p:nvPicPr>
          <p:cNvPr id="273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rcRect l="0" t="11708" r="9199" b="14923"/>
          <a:stretch>
            <a:fillRect/>
          </a:stretch>
        </p:blipFill>
        <p:spPr>
          <a:xfrm>
            <a:off x="4571998" y="1539360"/>
            <a:ext cx="3576242" cy="2202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n 12" descr="Imagen 12"/>
          <p:cNvPicPr>
            <a:picLocks noChangeAspect="1"/>
          </p:cNvPicPr>
          <p:nvPr/>
        </p:nvPicPr>
        <p:blipFill>
          <a:blip r:embed="rId4">
            <a:extLst/>
          </a:blip>
          <a:srcRect l="0" t="19384" r="13334" b="9006"/>
          <a:stretch>
            <a:fillRect/>
          </a:stretch>
        </p:blipFill>
        <p:spPr>
          <a:xfrm>
            <a:off x="-2" y="1539358"/>
            <a:ext cx="4470124" cy="220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n 7" descr="Imagen 7"/>
          <p:cNvPicPr>
            <a:picLocks noChangeAspect="1"/>
          </p:cNvPicPr>
          <p:nvPr/>
        </p:nvPicPr>
        <p:blipFill>
          <a:blip r:embed="rId5">
            <a:extLst/>
          </a:blip>
          <a:srcRect l="0" t="15938" r="8845" b="5807"/>
          <a:stretch>
            <a:fillRect/>
          </a:stretch>
        </p:blipFill>
        <p:spPr>
          <a:xfrm>
            <a:off x="4571998" y="3848039"/>
            <a:ext cx="3576242" cy="2323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n 18" descr="Imagen 18"/>
          <p:cNvPicPr>
            <a:picLocks noChangeAspect="1"/>
          </p:cNvPicPr>
          <p:nvPr/>
        </p:nvPicPr>
        <p:blipFill>
          <a:blip r:embed="rId6">
            <a:extLst/>
          </a:blip>
          <a:srcRect l="0" t="22231" r="13334" b="1570"/>
          <a:stretch>
            <a:fillRect/>
          </a:stretch>
        </p:blipFill>
        <p:spPr>
          <a:xfrm>
            <a:off x="-2" y="3848039"/>
            <a:ext cx="4470124" cy="232380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CustomShape 5"/>
          <p:cNvSpPr/>
          <p:nvPr/>
        </p:nvSpPr>
        <p:spPr>
          <a:xfrm>
            <a:off x="8631000" y="3848039"/>
            <a:ext cx="363" cy="1092963"/>
          </a:xfrm>
          <a:prstGeom prst="line">
            <a:avLst/>
          </a:prstGeom>
          <a:ln w="76320">
            <a:solidFill>
              <a:srgbClr val="009999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80" name="CustomShape 6"/>
          <p:cNvGrpSpPr/>
          <p:nvPr/>
        </p:nvGrpSpPr>
        <p:grpSpPr>
          <a:xfrm>
            <a:off x="292099" y="855719"/>
            <a:ext cx="1110963" cy="552965"/>
            <a:chOff x="0" y="0"/>
            <a:chExt cx="1110961" cy="552964"/>
          </a:xfrm>
        </p:grpSpPr>
        <p:sp>
          <p:nvSpPr>
            <p:cNvPr id="278" name="Rectángulo"/>
            <p:cNvSpPr/>
            <p:nvPr/>
          </p:nvSpPr>
          <p:spPr>
            <a:xfrm>
              <a:off x="-1" y="0"/>
              <a:ext cx="1110963" cy="552966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Anni 90"/>
            <p:cNvSpPr txBox="1"/>
            <p:nvPr/>
          </p:nvSpPr>
          <p:spPr>
            <a:xfrm>
              <a:off x="45000" y="136800"/>
              <a:ext cx="995562" cy="27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14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Anni 90 </a:t>
              </a:r>
            </a:p>
          </p:txBody>
        </p:sp>
      </p:grpSp>
      <p:grpSp>
        <p:nvGrpSpPr>
          <p:cNvPr id="283" name="CustomShape 7"/>
          <p:cNvGrpSpPr/>
          <p:nvPr/>
        </p:nvGrpSpPr>
        <p:grpSpPr>
          <a:xfrm>
            <a:off x="1441518" y="855718"/>
            <a:ext cx="4524396" cy="552965"/>
            <a:chOff x="0" y="0"/>
            <a:chExt cx="4524395" cy="552964"/>
          </a:xfrm>
        </p:grpSpPr>
        <p:sp>
          <p:nvSpPr>
            <p:cNvPr id="281" name="Rectángulo"/>
            <p:cNvSpPr/>
            <p:nvPr/>
          </p:nvSpPr>
          <p:spPr>
            <a:xfrm>
              <a:off x="0" y="0"/>
              <a:ext cx="4524396" cy="552965"/>
            </a:xfrm>
            <a:prstGeom prst="rect">
              <a:avLst/>
            </a:prstGeom>
            <a:solidFill>
              <a:srgbClr val="F2F2F2"/>
            </a:solidFill>
            <a:ln w="254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" name="Creazione delle prime infrastrutture cicliste"/>
            <p:cNvSpPr/>
            <p:nvPr/>
          </p:nvSpPr>
          <p:spPr>
            <a:xfrm>
              <a:off x="57699" y="276481"/>
              <a:ext cx="427847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>
              <a:lvl1pPr algn="ctr">
                <a:defRPr b="1" spc="-1" sz="16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Creazione delle prime infrastrutture cicliste</a:t>
              </a:r>
            </a:p>
          </p:txBody>
        </p:sp>
      </p:grpSp>
      <p:sp>
        <p:nvSpPr>
          <p:cNvPr id="284" name="CustomShape 8"/>
          <p:cNvSpPr/>
          <p:nvPr/>
        </p:nvSpPr>
        <p:spPr>
          <a:xfrm flipH="1">
            <a:off x="8630279" y="1573200"/>
            <a:ext cx="14761" cy="1074240"/>
          </a:xfrm>
          <a:prstGeom prst="line">
            <a:avLst/>
          </a:prstGeom>
          <a:ln w="76320">
            <a:solidFill>
              <a:srgbClr val="009999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87" name="CustomShape 9"/>
          <p:cNvGrpSpPr/>
          <p:nvPr/>
        </p:nvGrpSpPr>
        <p:grpSpPr>
          <a:xfrm>
            <a:off x="4571995" y="2743197"/>
            <a:ext cx="3576247" cy="998648"/>
            <a:chOff x="0" y="-1"/>
            <a:chExt cx="3576246" cy="998646"/>
          </a:xfrm>
        </p:grpSpPr>
        <p:sp>
          <p:nvSpPr>
            <p:cNvPr id="285" name="Rectángulo"/>
            <p:cNvSpPr/>
            <p:nvPr/>
          </p:nvSpPr>
          <p:spPr>
            <a:xfrm>
              <a:off x="-1" y="-2"/>
              <a:ext cx="3576247" cy="99864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" name="Creazione del Parco  del Rio Turia…"/>
            <p:cNvSpPr txBox="1"/>
            <p:nvPr/>
          </p:nvSpPr>
          <p:spPr>
            <a:xfrm>
              <a:off x="54538" y="213591"/>
              <a:ext cx="3467167" cy="571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Creazione del Parco  del Rio Turia</a:t>
              </a:r>
            </a:p>
            <a:p>
              <a:pPr algn="ctr">
                <a:defRPr spc="-1" sz="14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Con infraestructura ciclista (9 km)</a:t>
              </a:r>
            </a:p>
          </p:txBody>
        </p:sp>
      </p:grpSp>
      <p:grpSp>
        <p:nvGrpSpPr>
          <p:cNvPr id="290" name="CustomShape 10"/>
          <p:cNvGrpSpPr/>
          <p:nvPr/>
        </p:nvGrpSpPr>
        <p:grpSpPr>
          <a:xfrm>
            <a:off x="4571995" y="5019837"/>
            <a:ext cx="3576247" cy="1147687"/>
            <a:chOff x="0" y="-1"/>
            <a:chExt cx="3576246" cy="1147686"/>
          </a:xfrm>
        </p:grpSpPr>
        <p:sp>
          <p:nvSpPr>
            <p:cNvPr id="288" name="Rectángulo"/>
            <p:cNvSpPr/>
            <p:nvPr/>
          </p:nvSpPr>
          <p:spPr>
            <a:xfrm>
              <a:off x="-1" y="-2"/>
              <a:ext cx="3576247" cy="114768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" name="Dichiarazione del…"/>
            <p:cNvSpPr txBox="1"/>
            <p:nvPr/>
          </p:nvSpPr>
          <p:spPr>
            <a:xfrm>
              <a:off x="54538" y="27760"/>
              <a:ext cx="3467167" cy="1092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Dichiarazione del </a:t>
              </a:r>
            </a:p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“Parque Natural de la Albufera”</a:t>
              </a:r>
              <a:r>
                <a:rPr b="0"/>
                <a:t> </a:t>
              </a:r>
            </a:p>
            <a:p>
              <a:pPr algn="ctr">
                <a:defRPr spc="-1" sz="14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Adattazione di sentieri naturali con infrastruttura ciclista</a:t>
              </a:r>
            </a:p>
          </p:txBody>
        </p:sp>
      </p:grpSp>
      <p:grpSp>
        <p:nvGrpSpPr>
          <p:cNvPr id="293" name="CustomShape 11"/>
          <p:cNvGrpSpPr/>
          <p:nvPr/>
        </p:nvGrpSpPr>
        <p:grpSpPr>
          <a:xfrm>
            <a:off x="8148597" y="2738519"/>
            <a:ext cx="995047" cy="1003324"/>
            <a:chOff x="-1" y="-1"/>
            <a:chExt cx="995046" cy="1003323"/>
          </a:xfrm>
        </p:grpSpPr>
        <p:sp>
          <p:nvSpPr>
            <p:cNvPr id="291" name="Rectángulo"/>
            <p:cNvSpPr/>
            <p:nvPr/>
          </p:nvSpPr>
          <p:spPr>
            <a:xfrm>
              <a:off x="-2" y="-2"/>
              <a:ext cx="995048" cy="1003325"/>
            </a:xfrm>
            <a:prstGeom prst="rect">
              <a:avLst/>
            </a:prstGeom>
            <a:solidFill>
              <a:srgbClr val="FFFFFF"/>
            </a:solidFill>
            <a:ln w="28440" cap="flat">
              <a:solidFill>
                <a:srgbClr val="808080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" name="1986"/>
            <p:cNvSpPr txBox="1"/>
            <p:nvPr/>
          </p:nvSpPr>
          <p:spPr>
            <a:xfrm>
              <a:off x="59940" y="335115"/>
              <a:ext cx="875164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1986</a:t>
              </a:r>
            </a:p>
          </p:txBody>
        </p:sp>
      </p:grpSp>
      <p:pic>
        <p:nvPicPr>
          <p:cNvPr id="294" name="20 Imagen" descr="20 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5" name="Table 1"/>
          <p:cNvGraphicFramePr/>
          <p:nvPr/>
        </p:nvGraphicFramePr>
        <p:xfrm>
          <a:off x="6783368" y="182918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501;p22" descr="Google Shape;501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1960" y="6195600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Google Shape;502;p22" descr="Google Shape;502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000" y="6273720"/>
            <a:ext cx="1847160" cy="54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Google Shape;504;p22" descr="Google Shape;504;p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04" y="3258427"/>
            <a:ext cx="5120569" cy="2880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Google Shape;505;p22" descr="Google Shape;505;p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1087" y="1029838"/>
            <a:ext cx="4932041" cy="277427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5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66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4" grpId="2"/>
      <p:bldP build="whole" bldLvl="1" animBg="1" rev="0" advAuto="0" spid="66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574;p30" descr="Google Shape;574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639" y="6212520"/>
            <a:ext cx="2071804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Google Shape;575;p30" descr="Google Shape;575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680" y="6316919"/>
            <a:ext cx="1847160" cy="54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7413" y="1559878"/>
            <a:ext cx="6978964" cy="465264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71" name="Table 1"/>
          <p:cNvGraphicFramePr/>
          <p:nvPr/>
        </p:nvGraphicFramePr>
        <p:xfrm>
          <a:off x="741959" y="31680"/>
          <a:ext cx="7660079" cy="11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660079"/>
              </a:tblGrid>
              <a:tr h="709560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4600">
                          <a:solidFill>
                            <a:srgbClr val="80808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73040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3100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674" name="CustomShape 2"/>
          <p:cNvGrpSpPr/>
          <p:nvPr/>
        </p:nvGrpSpPr>
        <p:grpSpPr>
          <a:xfrm>
            <a:off x="993572" y="4887410"/>
            <a:ext cx="3691910" cy="1330345"/>
            <a:chOff x="0" y="0"/>
            <a:chExt cx="3691908" cy="1330344"/>
          </a:xfrm>
        </p:grpSpPr>
        <p:sp>
          <p:nvSpPr>
            <p:cNvPr id="672" name="Rectángulo"/>
            <p:cNvSpPr/>
            <p:nvPr/>
          </p:nvSpPr>
          <p:spPr>
            <a:xfrm>
              <a:off x="0" y="306329"/>
              <a:ext cx="3594590" cy="1024016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</a:p>
          </p:txBody>
        </p:sp>
        <p:sp>
          <p:nvSpPr>
            <p:cNvPr id="673" name="Grazie…"/>
            <p:cNvSpPr/>
            <p:nvPr/>
          </p:nvSpPr>
          <p:spPr>
            <a:xfrm>
              <a:off x="187317" y="0"/>
              <a:ext cx="350459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</a:p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Grazie</a:t>
              </a:r>
            </a:p>
            <a:p>
              <a:pPr algn="ctr">
                <a:defRPr b="1" spc="-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>
                  <a:hlinkClick r:id="rId5" invalidUrl="" action="" tgtFrame="" tooltip="" history="1" highlightClick="0" endSnd="0"/>
                </a:rPr>
                <a:t>mobilitatsostenible@valencia.es</a:t>
              </a:r>
              <a:endParaRPr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>
                <a:defRPr b="1" spc="-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>
                  <a:hlinkClick r:id="rId6" invalidUrl="" action="" tgtFrame="" tooltip="" history="1" highlightClick="0" endSnd="0"/>
                </a:rPr>
                <a:t>agenciabici@valencia.es</a:t>
              </a:r>
              <a:endParaRPr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>
                <a:defRPr b="1" spc="-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>
                  <a:hlinkClick r:id="rId7" invalidUrl="" action="" tgtFrame="" tooltip="" history="1" highlightClick="0" endSnd="0"/>
                </a:rPr>
                <a:t>valencia.es/agenciabici/es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490" y="6216581"/>
            <a:ext cx="822523" cy="5620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Rectángulo 11"/>
          <p:cNvGrpSpPr/>
          <p:nvPr/>
        </p:nvGrpSpPr>
        <p:grpSpPr>
          <a:xfrm>
            <a:off x="3694852" y="801932"/>
            <a:ext cx="1239001" cy="616893"/>
            <a:chOff x="-1" y="-1"/>
            <a:chExt cx="1239000" cy="616891"/>
          </a:xfrm>
        </p:grpSpPr>
        <p:sp>
          <p:nvSpPr>
            <p:cNvPr id="298" name="Rectángulo"/>
            <p:cNvSpPr/>
            <p:nvPr/>
          </p:nvSpPr>
          <p:spPr>
            <a:xfrm>
              <a:off x="-2" y="-2"/>
              <a:ext cx="1239002" cy="616893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" name="Anni…"/>
            <p:cNvSpPr txBox="1"/>
            <p:nvPr/>
          </p:nvSpPr>
          <p:spPr>
            <a:xfrm>
              <a:off x="36819" y="62432"/>
              <a:ext cx="1108717" cy="492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b="1" sz="1400">
                  <a:latin typeface="+mn-lt"/>
                  <a:ea typeface="+mn-ea"/>
                  <a:cs typeface="+mn-cs"/>
                  <a:sym typeface="Arial"/>
                </a:defRPr>
              </a:pPr>
              <a:r>
                <a:t>Anni </a:t>
              </a:r>
            </a:p>
            <a:p>
              <a:pPr algn="ctr">
                <a:defRPr b="1" sz="1400">
                  <a:latin typeface="+mn-lt"/>
                  <a:ea typeface="+mn-ea"/>
                  <a:cs typeface="+mn-cs"/>
                  <a:sym typeface="Arial"/>
                </a:defRPr>
              </a:pPr>
              <a:r>
                <a:t>90 - 2012</a:t>
              </a:r>
            </a:p>
          </p:txBody>
        </p:sp>
      </p:grpSp>
      <p:grpSp>
        <p:nvGrpSpPr>
          <p:cNvPr id="303" name="Rectángulo 12"/>
          <p:cNvGrpSpPr/>
          <p:nvPr/>
        </p:nvGrpSpPr>
        <p:grpSpPr>
          <a:xfrm>
            <a:off x="5038858" y="783427"/>
            <a:ext cx="4090597" cy="653908"/>
            <a:chOff x="0" y="0"/>
            <a:chExt cx="4090596" cy="653906"/>
          </a:xfrm>
        </p:grpSpPr>
        <p:sp>
          <p:nvSpPr>
            <p:cNvPr id="301" name="Rectángulo"/>
            <p:cNvSpPr/>
            <p:nvPr/>
          </p:nvSpPr>
          <p:spPr>
            <a:xfrm>
              <a:off x="-1" y="-1"/>
              <a:ext cx="4090597" cy="653907"/>
            </a:xfrm>
            <a:prstGeom prst="rect">
              <a:avLst/>
            </a:prstGeom>
            <a:solidFill>
              <a:srgbClr val="F2F2F2"/>
            </a:solidFill>
            <a:ln w="254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" name="Creazione delle prime infrastrutture cicliste in città"/>
            <p:cNvSpPr txBox="1"/>
            <p:nvPr/>
          </p:nvSpPr>
          <p:spPr>
            <a:xfrm>
              <a:off x="69049" y="55956"/>
              <a:ext cx="3952497" cy="541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b="1" sz="1600">
                  <a:latin typeface="+mn-lt"/>
                  <a:ea typeface="+mn-ea"/>
                  <a:cs typeface="+mn-cs"/>
                  <a:sym typeface="Arial"/>
                </a:defRPr>
              </a:pPr>
              <a:r>
                <a:t>Creazione delle prime</a:t>
              </a:r>
              <a:r>
                <a:rPr>
                  <a:solidFill>
                    <a:srgbClr val="FFFFFF"/>
                  </a:solidFill>
                </a:rPr>
                <a:t> </a:t>
              </a:r>
              <a:r>
                <a:t>infrastrutture cicliste in città</a:t>
              </a:r>
            </a:p>
          </p:txBody>
        </p:sp>
      </p:grpSp>
      <p:sp>
        <p:nvSpPr>
          <p:cNvPr id="304" name="Conector recto de flecha 14"/>
          <p:cNvSpPr/>
          <p:nvPr/>
        </p:nvSpPr>
        <p:spPr>
          <a:xfrm>
            <a:off x="8631142" y="1498600"/>
            <a:ext cx="3" cy="2507529"/>
          </a:xfrm>
          <a:prstGeom prst="line">
            <a:avLst/>
          </a:prstGeom>
          <a:ln w="76200">
            <a:solidFill>
              <a:srgbClr val="1897AC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05" name="Imagen 6" descr="Imagen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1498600"/>
            <a:ext cx="4470406" cy="250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n 7" descr="Imagen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1498600"/>
            <a:ext cx="3576488" cy="250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n 17" descr="Imagen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" y="4208419"/>
            <a:ext cx="3124250" cy="1867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Rectángulo 18"/>
          <p:cNvGrpSpPr/>
          <p:nvPr/>
        </p:nvGrpSpPr>
        <p:grpSpPr>
          <a:xfrm>
            <a:off x="6019786" y="4208420"/>
            <a:ext cx="2128746" cy="1867541"/>
            <a:chOff x="0" y="0"/>
            <a:chExt cx="2128745" cy="1867539"/>
          </a:xfrm>
        </p:grpSpPr>
        <p:sp>
          <p:nvSpPr>
            <p:cNvPr id="308" name="Rectángulo"/>
            <p:cNvSpPr/>
            <p:nvPr/>
          </p:nvSpPr>
          <p:spPr>
            <a:xfrm>
              <a:off x="-1" y="-1"/>
              <a:ext cx="2128747" cy="186754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Disegno continuista delle infrastrutture cicliste basate sul modello motorizzato della città"/>
            <p:cNvSpPr txBox="1"/>
            <p:nvPr/>
          </p:nvSpPr>
          <p:spPr>
            <a:xfrm>
              <a:off x="55244" y="91272"/>
              <a:ext cx="2018256" cy="1684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b="1" sz="1600">
                  <a:solidFill>
                    <a:schemeClr val="accent5">
                      <a:satOff val="-6843"/>
                      <a:lumOff val="-1070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Disegno </a:t>
              </a:r>
              <a:r>
                <a:rPr i="1"/>
                <a:t>continuista</a:t>
              </a:r>
              <a:r>
                <a:t> delle infrastrutture cicliste basate sul modello motorizzato della città</a:t>
              </a:r>
            </a:p>
          </p:txBody>
        </p:sp>
      </p:grpSp>
      <p:pic>
        <p:nvPicPr>
          <p:cNvPr id="311" name="Imagen 20" descr="Imagen 20"/>
          <p:cNvPicPr>
            <a:picLocks noChangeAspect="1"/>
          </p:cNvPicPr>
          <p:nvPr/>
        </p:nvPicPr>
        <p:blipFill>
          <a:blip r:embed="rId6">
            <a:extLst/>
          </a:blip>
          <a:srcRect l="0" t="9713" r="0" b="0"/>
          <a:stretch>
            <a:fillRect/>
          </a:stretch>
        </p:blipFill>
        <p:spPr>
          <a:xfrm>
            <a:off x="3193057" y="4208343"/>
            <a:ext cx="2757923" cy="1867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Rectángulo 13"/>
          <p:cNvGrpSpPr/>
          <p:nvPr/>
        </p:nvGrpSpPr>
        <p:grpSpPr>
          <a:xfrm>
            <a:off x="8217372" y="4208416"/>
            <a:ext cx="995514" cy="1867548"/>
            <a:chOff x="0" y="-1"/>
            <a:chExt cx="995512" cy="1867546"/>
          </a:xfrm>
        </p:grpSpPr>
        <p:sp>
          <p:nvSpPr>
            <p:cNvPr id="312" name="Rectángulo"/>
            <p:cNvSpPr/>
            <p:nvPr/>
          </p:nvSpPr>
          <p:spPr>
            <a:xfrm>
              <a:off x="-1" y="-2"/>
              <a:ext cx="995514" cy="1867548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rgbClr val="808080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" name="2000…"/>
            <p:cNvSpPr txBox="1"/>
            <p:nvPr/>
          </p:nvSpPr>
          <p:spPr>
            <a:xfrm>
              <a:off x="60007" y="491740"/>
              <a:ext cx="875499" cy="884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t>2000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t>-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b="1">
                  <a:latin typeface="+mn-lt"/>
                  <a:ea typeface="+mn-ea"/>
                  <a:cs typeface="+mn-cs"/>
                  <a:sym typeface="Arial"/>
                </a:defRPr>
              </a:pPr>
              <a:r>
                <a:t>2012</a:t>
              </a:r>
            </a:p>
          </p:txBody>
        </p:sp>
      </p:grpSp>
      <p:graphicFrame>
        <p:nvGraphicFramePr>
          <p:cNvPr id="315" name="Table 1"/>
          <p:cNvGraphicFramePr/>
          <p:nvPr/>
        </p:nvGraphicFramePr>
        <p:xfrm>
          <a:off x="10775129" y="7613291"/>
          <a:ext cx="4374946" cy="26619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l">
                        <a:defRPr spc="0" sz="1800">
                          <a:uFillTx/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pc="0" sz="1800">
                          <a:uFillTx/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6" name="20 Imagen" descr="20 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1787" y="6245428"/>
            <a:ext cx="2072161" cy="504363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VALÈNCIA: EVOLUZIONE DELLA CITTÀ CICLISTA"/>
          <p:cNvSpPr txBox="1"/>
          <p:nvPr/>
        </p:nvSpPr>
        <p:spPr>
          <a:xfrm>
            <a:off x="133046" y="100793"/>
            <a:ext cx="6392932" cy="43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  <p:graphicFrame>
        <p:nvGraphicFramePr>
          <p:cNvPr id="318" name="Table 1"/>
          <p:cNvGraphicFramePr/>
          <p:nvPr/>
        </p:nvGraphicFramePr>
        <p:xfrm>
          <a:off x="6580168" y="2202219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9" name="Table 1"/>
          <p:cNvGraphicFramePr/>
          <p:nvPr/>
        </p:nvGraphicFramePr>
        <p:xfrm>
          <a:off x="6884968" y="-82910"/>
          <a:ext cx="2187474" cy="4320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9798" y="3295998"/>
            <a:ext cx="3999711" cy="2577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n 11" descr="Imagen 11"/>
          <p:cNvPicPr>
            <a:picLocks noChangeAspect="1"/>
          </p:cNvPicPr>
          <p:nvPr/>
        </p:nvPicPr>
        <p:blipFill>
          <a:blip r:embed="rId4">
            <a:extLst/>
          </a:blip>
          <a:srcRect l="10613" t="0" r="12961" b="0"/>
          <a:stretch>
            <a:fillRect/>
          </a:stretch>
        </p:blipFill>
        <p:spPr>
          <a:xfrm>
            <a:off x="215898" y="868920"/>
            <a:ext cx="4456083" cy="343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n 12" descr="Imagen 12"/>
          <p:cNvPicPr>
            <a:picLocks noChangeAspect="1"/>
          </p:cNvPicPr>
          <p:nvPr/>
        </p:nvPicPr>
        <p:blipFill>
          <a:blip r:embed="rId5">
            <a:extLst/>
          </a:blip>
          <a:srcRect l="10950" t="0" r="0" b="0"/>
          <a:stretch>
            <a:fillRect/>
          </a:stretch>
        </p:blipFill>
        <p:spPr>
          <a:xfrm>
            <a:off x="4749798" y="889146"/>
            <a:ext cx="3999703" cy="235698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CustomShape 9"/>
          <p:cNvSpPr txBox="1"/>
          <p:nvPr/>
        </p:nvSpPr>
        <p:spPr>
          <a:xfrm>
            <a:off x="-793970" y="4539872"/>
            <a:ext cx="6112215" cy="125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 sz="20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Creazione del servizio pubblico </a:t>
            </a:r>
          </a:p>
          <a:p>
            <a:pPr algn="ctr">
              <a:defRPr b="1" spc="-1" sz="20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di biciclette “Valenbisi” (anno 2010)</a:t>
            </a:r>
          </a:p>
          <a:p>
            <a:pPr algn="ctr">
              <a:defRPr spc="-1" sz="20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45,000 usuari registrati. </a:t>
            </a:r>
          </a:p>
          <a:p>
            <a:pPr algn="ctr">
              <a:defRPr spc="-1" sz="20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Un totale di 2.750 bici e 276 stalli (2020)</a:t>
            </a:r>
          </a:p>
        </p:txBody>
      </p:sp>
      <p:pic>
        <p:nvPicPr>
          <p:cNvPr id="326" name="17 Imagen" descr="17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7" name="Table 1"/>
          <p:cNvGraphicFramePr/>
          <p:nvPr/>
        </p:nvGraphicFramePr>
        <p:xfrm>
          <a:off x="6618268" y="34271"/>
          <a:ext cx="2187474" cy="4320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28" name="CustomShape 1"/>
          <p:cNvSpPr txBox="1"/>
          <p:nvPr/>
        </p:nvSpPr>
        <p:spPr>
          <a:xfrm>
            <a:off x="108499" y="218693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CustomShape 5"/>
          <p:cNvSpPr/>
          <p:nvPr/>
        </p:nvSpPr>
        <p:spPr>
          <a:xfrm>
            <a:off x="8568000" y="1059120"/>
            <a:ext cx="363" cy="2396883"/>
          </a:xfrm>
          <a:prstGeom prst="line">
            <a:avLst/>
          </a:prstGeom>
          <a:ln w="76320">
            <a:solidFill>
              <a:srgbClr val="009999"/>
            </a:solidFill>
            <a:prstDash val="sysDot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34" name="CustomShape 6"/>
          <p:cNvGrpSpPr/>
          <p:nvPr/>
        </p:nvGrpSpPr>
        <p:grpSpPr>
          <a:xfrm>
            <a:off x="4571997" y="4012560"/>
            <a:ext cx="3576246" cy="1974965"/>
            <a:chOff x="0" y="0"/>
            <a:chExt cx="3576244" cy="1974963"/>
          </a:xfrm>
        </p:grpSpPr>
        <p:sp>
          <p:nvSpPr>
            <p:cNvPr id="332" name="Rectángulo"/>
            <p:cNvSpPr/>
            <p:nvPr/>
          </p:nvSpPr>
          <p:spPr>
            <a:xfrm>
              <a:off x="0" y="0"/>
              <a:ext cx="3576245" cy="1974964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Approvazione del Piano della Mobilità Urbana Sostenibile di València (PMUS)…"/>
            <p:cNvSpPr/>
            <p:nvPr/>
          </p:nvSpPr>
          <p:spPr>
            <a:xfrm>
              <a:off x="54539" y="987480"/>
              <a:ext cx="346716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Approvazione del Piano della Mobilità Urbana Sostenibile di València (PMUS)</a:t>
              </a:r>
            </a:p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</a:p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Nuovi itinerari pedonali, nuove piste ciclabili e ottimizzazione dei trasporti pubblici</a:t>
              </a:r>
            </a:p>
          </p:txBody>
        </p:sp>
      </p:grpSp>
      <p:pic>
        <p:nvPicPr>
          <p:cNvPr id="335" name="Imagen 23" descr="Imagen 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1759" y="1079999"/>
            <a:ext cx="3576243" cy="2513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n 25" descr="Imagen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498680"/>
            <a:ext cx="2163242" cy="148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n 26" descr="Imagen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19760" y="1498680"/>
            <a:ext cx="2189883" cy="148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n 28" descr="Imagen 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3046320"/>
            <a:ext cx="4409641" cy="29415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CustomShape 7"/>
          <p:cNvGrpSpPr/>
          <p:nvPr/>
        </p:nvGrpSpPr>
        <p:grpSpPr>
          <a:xfrm>
            <a:off x="8148597" y="4012557"/>
            <a:ext cx="995047" cy="1974967"/>
            <a:chOff x="-1" y="-1"/>
            <a:chExt cx="995046" cy="1974966"/>
          </a:xfrm>
        </p:grpSpPr>
        <p:sp>
          <p:nvSpPr>
            <p:cNvPr id="339" name="Rectángulo"/>
            <p:cNvSpPr/>
            <p:nvPr/>
          </p:nvSpPr>
          <p:spPr>
            <a:xfrm>
              <a:off x="-2" y="-2"/>
              <a:ext cx="995048" cy="1974967"/>
            </a:xfrm>
            <a:prstGeom prst="rect">
              <a:avLst/>
            </a:prstGeom>
            <a:solidFill>
              <a:srgbClr val="FFFFFF"/>
            </a:solidFill>
            <a:ln w="28440" cap="flat">
              <a:solidFill>
                <a:srgbClr val="808080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2012…"/>
            <p:cNvSpPr txBox="1"/>
            <p:nvPr/>
          </p:nvSpPr>
          <p:spPr>
            <a:xfrm>
              <a:off x="59940" y="528837"/>
              <a:ext cx="875164" cy="917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2012</a:t>
              </a:r>
            </a:p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-</a:t>
              </a:r>
            </a:p>
            <a:p>
              <a:pPr algn="ctr">
                <a:defRPr b="1" spc="-1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2013</a:t>
              </a:r>
            </a:p>
          </p:txBody>
        </p:sp>
      </p:grpSp>
      <p:pic>
        <p:nvPicPr>
          <p:cNvPr id="342" name="17 Imagen" descr="17 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NONOSTANTE, L’USO DELLA BICI…"/>
          <p:cNvSpPr txBox="1"/>
          <p:nvPr/>
        </p:nvSpPr>
        <p:spPr>
          <a:xfrm>
            <a:off x="361649" y="718357"/>
            <a:ext cx="3686342" cy="625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NONOSTANTE, L’USO DELLA BICI </a:t>
            </a:r>
          </a:p>
          <a:p>
            <a:pPr algn="ctr">
              <a:defRPr b="1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ERA PIUTTOSTO BASSO…</a:t>
            </a:r>
          </a:p>
        </p:txBody>
      </p:sp>
      <p:graphicFrame>
        <p:nvGraphicFramePr>
          <p:cNvPr id="344" name="Table 1"/>
          <p:cNvGraphicFramePr/>
          <p:nvPr/>
        </p:nvGraphicFramePr>
        <p:xfrm>
          <a:off x="6910368" y="35140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45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600" y="6216479"/>
            <a:ext cx="822243" cy="561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5 Imagen" descr="5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19" y="6212520"/>
            <a:ext cx="2072161" cy="50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143" y="1416558"/>
            <a:ext cx="4188482" cy="278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2 Imagen" descr="2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9586" y="1350934"/>
            <a:ext cx="3533454" cy="235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3 Imagen" descr="3 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2072" y="3717032"/>
            <a:ext cx="4188482" cy="23592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" name="CustomShape 6"/>
          <p:cNvGrpSpPr/>
          <p:nvPr/>
        </p:nvGrpSpPr>
        <p:grpSpPr>
          <a:xfrm>
            <a:off x="616530" y="4276294"/>
            <a:ext cx="3579378" cy="1976695"/>
            <a:chOff x="-1" y="-1"/>
            <a:chExt cx="3579376" cy="1976693"/>
          </a:xfrm>
        </p:grpSpPr>
        <p:sp>
          <p:nvSpPr>
            <p:cNvPr id="352" name="Rectángulo"/>
            <p:cNvSpPr/>
            <p:nvPr/>
          </p:nvSpPr>
          <p:spPr>
            <a:xfrm>
              <a:off x="-2" y="-2"/>
              <a:ext cx="3579378" cy="197669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pc="-1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València comincia a essere conosciuta: celebrità, residenti…"/>
            <p:cNvSpPr txBox="1"/>
            <p:nvPr/>
          </p:nvSpPr>
          <p:spPr>
            <a:xfrm>
              <a:off x="54586" y="141584"/>
              <a:ext cx="3470202" cy="169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 sz="2600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València comincia a essere </a:t>
              </a:r>
              <a:r>
                <a:rPr>
                  <a:solidFill>
                    <a:schemeClr val="accent5">
                      <a:satOff val="-6843"/>
                      <a:lumOff val="-10705"/>
                    </a:schemeClr>
                  </a:solidFill>
                </a:rPr>
                <a:t>conosciuta</a:t>
              </a:r>
              <a:r>
                <a:t>: celebrità, residenti </a:t>
              </a:r>
            </a:p>
            <a:p>
              <a:pPr algn="ctr">
                <a:defRPr b="1" spc="-1" sz="2600">
                  <a:solidFill>
                    <a:srgbClr val="009999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e visitanti in bici</a:t>
              </a:r>
            </a:p>
          </p:txBody>
        </p:sp>
      </p:grpSp>
      <p:graphicFrame>
        <p:nvGraphicFramePr>
          <p:cNvPr id="355" name="Table 1"/>
          <p:cNvGraphicFramePr/>
          <p:nvPr/>
        </p:nvGraphicFramePr>
        <p:xfrm>
          <a:off x="6846868" y="432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6" name="Però le cose cominciarono a cambiare in maggio 2015:…"/>
          <p:cNvSpPr txBox="1"/>
          <p:nvPr/>
        </p:nvSpPr>
        <p:spPr>
          <a:xfrm>
            <a:off x="208135" y="726700"/>
            <a:ext cx="5862380" cy="617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Però le cose cominciarono a cambiare in maggio 2015: </a:t>
            </a:r>
          </a:p>
          <a:p>
            <a:pPr>
              <a:defRPr>
                <a:solidFill>
                  <a:schemeClr val="accent2">
                    <a:satOff val="-4966"/>
                    <a:lumOff val="-10549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il Sindaco appena eletto arriva in bici al Comune</a:t>
            </a:r>
          </a:p>
        </p:txBody>
      </p:sp>
      <p:sp>
        <p:nvSpPr>
          <p:cNvPr id="357" name="CustomShape 1"/>
          <p:cNvSpPr txBox="1"/>
          <p:nvPr/>
        </p:nvSpPr>
        <p:spPr>
          <a:xfrm>
            <a:off x="57699" y="126998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CustomShape 4"/>
          <p:cNvGrpSpPr/>
          <p:nvPr/>
        </p:nvGrpSpPr>
        <p:grpSpPr>
          <a:xfrm>
            <a:off x="4908776" y="876600"/>
            <a:ext cx="3374285" cy="1998000"/>
            <a:chOff x="-1" y="0"/>
            <a:chExt cx="3374283" cy="1997999"/>
          </a:xfrm>
        </p:grpSpPr>
        <p:sp>
          <p:nvSpPr>
            <p:cNvPr id="359" name="Rectángulo"/>
            <p:cNvSpPr/>
            <p:nvPr/>
          </p:nvSpPr>
          <p:spPr>
            <a:xfrm>
              <a:off x="-2" y="0"/>
              <a:ext cx="3374285" cy="199800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80" cap="flat">
              <a:solidFill>
                <a:srgbClr val="BFBFBF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pc="-1"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Prima di aprire…"/>
            <p:cNvSpPr txBox="1"/>
            <p:nvPr/>
          </p:nvSpPr>
          <p:spPr>
            <a:xfrm>
              <a:off x="54537" y="327892"/>
              <a:ext cx="3265206" cy="13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 algn="ctr">
                <a:defRPr b="1" spc="-1" sz="29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Prima di aprire </a:t>
              </a:r>
            </a:p>
            <a:p>
              <a:pPr algn="ctr">
                <a:defRPr b="1" spc="-1" sz="2900"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l’“Anello Ciclista”</a:t>
              </a:r>
            </a:p>
            <a:p>
              <a:pPr algn="ctr">
                <a:defRPr spc="-1" sz="2900">
                  <a:solidFill>
                    <a:srgbClr val="FF93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-&gt;</a:t>
              </a:r>
              <a:r>
                <a:rPr>
                  <a:solidFill>
                    <a:srgbClr val="000000"/>
                  </a:solidFill>
                </a:rPr>
                <a:t> Rete sconnessa</a:t>
              </a:r>
            </a:p>
          </p:txBody>
        </p:sp>
      </p:grpSp>
      <p:pic>
        <p:nvPicPr>
          <p:cNvPr id="362" name="17 Imagen" descr="17 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1960" y="6195600"/>
            <a:ext cx="2071803" cy="50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20 Imagen" descr="20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000" y="6273720"/>
            <a:ext cx="1847160" cy="54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1 Imagen" descr="1 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799" y="1567467"/>
            <a:ext cx="4237922" cy="2956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2 Imagen" descr="2 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52459" y="3005639"/>
            <a:ext cx="3886921" cy="305892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6" name="Table 1"/>
          <p:cNvGraphicFramePr/>
          <p:nvPr/>
        </p:nvGraphicFramePr>
        <p:xfrm>
          <a:off x="6986568" y="55919"/>
          <a:ext cx="2187474" cy="4320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87472"/>
              </a:tblGrid>
              <a:tr h="266195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>
                          <a:solidFill>
                            <a:srgbClr val="009999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  <a:cs typeface="Calibri"/>
                        </a:rPr>
                        <a:t>VALÈNCIA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240">
                      <a:solidFill>
                        <a:srgbClr val="80808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65853">
                <a:tc>
                  <a:txBody>
                    <a:bodyPr/>
                    <a:lstStyle/>
                    <a:p>
                      <a:pPr algn="ctr">
                        <a:defRPr spc="0" sz="1800">
                          <a:uFillTx/>
                        </a:defRPr>
                      </a:pPr>
                      <a:r>
                        <a:rPr b="1" spc="-1" sz="1200">
                          <a:solidFill>
                            <a:srgbClr val="00968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CAPITALE MEDITERRANEA DELLA BICICLETTA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240">
                      <a:solidFill>
                        <a:srgbClr val="80808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67" name="CustomShape 1"/>
          <p:cNvSpPr txBox="1"/>
          <p:nvPr/>
        </p:nvSpPr>
        <p:spPr>
          <a:xfrm>
            <a:off x="95799" y="240340"/>
            <a:ext cx="6446505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z="2600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VALÈNCIA: EVOLUZIONE DELLA CITTÀ CICLISTA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